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11"/>
  </p:notesMasterIdLst>
  <p:handoutMasterIdLst>
    <p:handoutMasterId r:id="rId12"/>
  </p:handoutMasterIdLst>
  <p:sldIdLst>
    <p:sldId id="256" r:id="rId2"/>
    <p:sldId id="257" r:id="rId3"/>
    <p:sldId id="258" r:id="rId4"/>
    <p:sldId id="259" r:id="rId5"/>
    <p:sldId id="263" r:id="rId6"/>
    <p:sldId id="266" r:id="rId7"/>
    <p:sldId id="264" r:id="rId8"/>
    <p:sldId id="265" r:id="rId9"/>
    <p:sldId id="262" r:id="rId1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64">
          <p15:clr>
            <a:srgbClr val="A4A3A4"/>
          </p15:clr>
        </p15:guide>
        <p15:guide id="4" pos="288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84"/>
    <p:restoredTop sz="94714"/>
  </p:normalViewPr>
  <p:slideViewPr>
    <p:cSldViewPr snapToGrid="0" snapToObjects="1" showGuides="1">
      <p:cViewPr varScale="1">
        <p:scale>
          <a:sx n="85" d="100"/>
          <a:sy n="85" d="100"/>
        </p:scale>
        <p:origin x="948" y="96"/>
      </p:cViewPr>
      <p:guideLst>
        <p:guide orient="horz" pos="2160"/>
        <p:guide pos="3840"/>
        <p:guide orient="horz" pos="1664"/>
        <p:guide pos="288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D47F10-09E4-DE4F-9010-89B7842B75AE}" type="datetimeFigureOut">
              <a:rPr lang="de-DE" smtClean="0"/>
              <a:t>11.07.2018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C4C222-BB63-A64B-8763-82F1062356B5}" type="slidenum">
              <a:rPr lang="de-DE" smtClean="0"/>
              <a:t>‹#›</a:t>
            </a:fld>
            <a:endParaRPr lang="de-DE"/>
          </a:p>
        </p:txBody>
      </p:sp>
    </p:spTree>
    <p:extLst>
      <p:ext uri="{BB962C8B-B14F-4D97-AF65-F5344CB8AC3E}">
        <p14:creationId xmlns:p14="http://schemas.microsoft.com/office/powerpoint/2010/main" val="1512475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5737D8-5DAA-C84D-AEC5-56DA54D9AE34}" type="datetimeFigureOut">
              <a:rPr lang="fr-FR" smtClean="0"/>
              <a:pPr/>
              <a:t>11/07/2018</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A5693-A40A-F34E-B538-3BBF423559CC}" type="slidenum">
              <a:rPr lang="fr-FR" smtClean="0"/>
              <a:pPr/>
              <a:t>‹#›</a:t>
            </a:fld>
            <a:endParaRPr lang="fr-FR"/>
          </a:p>
        </p:txBody>
      </p:sp>
    </p:spTree>
    <p:extLst>
      <p:ext uri="{BB962C8B-B14F-4D97-AF65-F5344CB8AC3E}">
        <p14:creationId xmlns:p14="http://schemas.microsoft.com/office/powerpoint/2010/main" val="5911228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Benutzerdefiniertes Layout">
    <p:spTree>
      <p:nvGrpSpPr>
        <p:cNvPr id="1" name=""/>
        <p:cNvGrpSpPr/>
        <p:nvPr/>
      </p:nvGrpSpPr>
      <p:grpSpPr>
        <a:xfrm>
          <a:off x="0" y="0"/>
          <a:ext cx="0" cy="0"/>
          <a:chOff x="0" y="0"/>
          <a:chExt cx="0" cy="0"/>
        </a:xfrm>
      </p:grpSpPr>
      <p:pic>
        <p:nvPicPr>
          <p:cNvPr id="4" name="Bild 3"/>
          <p:cNvPicPr>
            <a:picLocks noChangeAspect="1"/>
          </p:cNvPicPr>
          <p:nvPr/>
        </p:nvPicPr>
        <p:blipFill>
          <a:blip r:embed="rId2"/>
          <a:stretch>
            <a:fillRect/>
          </a:stretch>
        </p:blipFill>
        <p:spPr>
          <a:xfrm>
            <a:off x="0" y="2641600"/>
            <a:ext cx="9144000" cy="4216401"/>
          </a:xfrm>
          <a:prstGeom prst="rect">
            <a:avLst/>
          </a:prstGeom>
        </p:spPr>
      </p:pic>
      <p:pic>
        <p:nvPicPr>
          <p:cNvPr id="16" name="Bild 15" descr="turbine.png"/>
          <p:cNvPicPr>
            <a:picLocks noChangeAspect="1"/>
          </p:cNvPicPr>
          <p:nvPr userDrawn="1"/>
        </p:nvPicPr>
        <p:blipFill>
          <a:blip r:embed="rId3">
            <a:alphaModFix amt="38000"/>
            <a:extLst>
              <a:ext uri="{28A0092B-C50C-407E-A947-70E740481C1C}">
                <a14:useLocalDpi xmlns:a14="http://schemas.microsoft.com/office/drawing/2010/main" val="0"/>
              </a:ext>
            </a:extLst>
          </a:blip>
          <a:stretch>
            <a:fillRect/>
          </a:stretch>
        </p:blipFill>
        <p:spPr>
          <a:xfrm>
            <a:off x="0" y="0"/>
            <a:ext cx="3608832" cy="6858000"/>
          </a:xfrm>
          <a:prstGeom prst="rect">
            <a:avLst/>
          </a:prstGeom>
        </p:spPr>
      </p:pic>
      <p:sp>
        <p:nvSpPr>
          <p:cNvPr id="9" name="Titre 16"/>
          <p:cNvSpPr>
            <a:spLocks noGrp="1"/>
          </p:cNvSpPr>
          <p:nvPr>
            <p:ph type="title" hasCustomPrompt="1"/>
          </p:nvPr>
        </p:nvSpPr>
        <p:spPr>
          <a:xfrm>
            <a:off x="2184400" y="2908132"/>
            <a:ext cx="6359526" cy="1232068"/>
          </a:xfrm>
          <a:prstGeom prst="rect">
            <a:avLst/>
          </a:prstGeom>
          <a:ln>
            <a:noFill/>
          </a:ln>
        </p:spPr>
        <p:txBody>
          <a:bodyPr anchor="t"/>
          <a:lstStyle>
            <a:lvl1pPr>
              <a:lnSpc>
                <a:spcPct val="100000"/>
              </a:lnSpc>
              <a:defRPr sz="3600" b="1" i="0" spc="0">
                <a:solidFill>
                  <a:srgbClr val="FFFFFF"/>
                </a:solidFill>
                <a:latin typeface="+mj-lt"/>
                <a:ea typeface="Khand" charset="0"/>
                <a:cs typeface="Arial"/>
              </a:defRPr>
            </a:lvl1pPr>
          </a:lstStyle>
          <a:p>
            <a:r>
              <a:rPr lang="fr-FR" dirty="0" err="1"/>
              <a:t>Title</a:t>
            </a:r>
            <a:br>
              <a:rPr lang="fr-FR" dirty="0"/>
            </a:br>
            <a:r>
              <a:rPr lang="fr-FR" dirty="0"/>
              <a:t>second line</a:t>
            </a:r>
          </a:p>
        </p:txBody>
      </p:sp>
      <p:sp>
        <p:nvSpPr>
          <p:cNvPr id="11" name="Textplatzhalter 6"/>
          <p:cNvSpPr>
            <a:spLocks noGrp="1"/>
          </p:cNvSpPr>
          <p:nvPr>
            <p:ph type="body" sz="quarter" idx="10" hasCustomPrompt="1"/>
          </p:nvPr>
        </p:nvSpPr>
        <p:spPr>
          <a:xfrm>
            <a:off x="2184400" y="4495800"/>
            <a:ext cx="6359525" cy="1473200"/>
          </a:xfrm>
          <a:prstGeom prst="rect">
            <a:avLst/>
          </a:prstGeom>
        </p:spPr>
        <p:txBody>
          <a:bodyPr vert="horz"/>
          <a:lstStyle>
            <a:lvl1pPr marL="0" indent="0">
              <a:buNone/>
              <a:defRPr sz="2000">
                <a:solidFill>
                  <a:srgbClr val="FFFFFF"/>
                </a:solidFill>
                <a:latin typeface="+mn-lt"/>
              </a:defRPr>
            </a:lvl1pPr>
          </a:lstStyle>
          <a:p>
            <a:pPr lvl="0"/>
            <a:r>
              <a:rPr lang="de-DE" dirty="0" err="1"/>
              <a:t>Subtitle</a:t>
            </a:r>
            <a:endParaRPr lang="de-DE" dirty="0"/>
          </a:p>
          <a:p>
            <a:pPr lvl="0"/>
            <a:r>
              <a:rPr lang="de-DE" dirty="0" err="1"/>
              <a:t>second</a:t>
            </a:r>
            <a:r>
              <a:rPr lang="de-DE" dirty="0"/>
              <a:t> </a:t>
            </a:r>
            <a:r>
              <a:rPr lang="de-DE" dirty="0" err="1"/>
              <a:t>line</a:t>
            </a:r>
            <a:endParaRPr lang="de-DE" dirty="0"/>
          </a:p>
          <a:p>
            <a:pPr lvl="0"/>
            <a:endParaRPr lang="de-DE" dirty="0"/>
          </a:p>
        </p:txBody>
      </p:sp>
      <p:sp>
        <p:nvSpPr>
          <p:cNvPr id="14" name="ZoneTexte 10"/>
          <p:cNvSpPr txBox="1"/>
          <p:nvPr userDrawn="1"/>
        </p:nvSpPr>
        <p:spPr>
          <a:xfrm>
            <a:off x="2184400" y="6190071"/>
            <a:ext cx="5769262" cy="461665"/>
          </a:xfrm>
          <a:prstGeom prst="rect">
            <a:avLst/>
          </a:prstGeom>
          <a:noFill/>
          <a:ln>
            <a:solidFill>
              <a:srgbClr val="0097B9"/>
            </a:solidFill>
          </a:ln>
        </p:spPr>
        <p:style>
          <a:lnRef idx="2">
            <a:schemeClr val="dk1"/>
          </a:lnRef>
          <a:fillRef idx="1">
            <a:schemeClr val="lt1"/>
          </a:fillRef>
          <a:effectRef idx="0">
            <a:schemeClr val="dk1"/>
          </a:effectRef>
          <a:fontRef idx="minor">
            <a:schemeClr val="dk1"/>
          </a:fontRef>
        </p:style>
        <p:txBody>
          <a:bodyPr wrap="square" rtlCol="0">
            <a:spAutoFit/>
          </a:bodyPr>
          <a:lstStyle/>
          <a:p>
            <a:pPr rtl="0"/>
            <a:r>
              <a:rPr lang="de-DE" sz="1800" b="0" i="0" u="none" strike="noStrike" kern="1200" baseline="30000" dirty="0">
                <a:solidFill>
                  <a:schemeClr val="bg1"/>
                </a:solidFill>
                <a:latin typeface="+mn-lt"/>
                <a:ea typeface="+mn-ea"/>
                <a:cs typeface="+mn-cs"/>
              </a:rPr>
              <a:t>This </a:t>
            </a:r>
            <a:r>
              <a:rPr lang="de-DE" sz="1800" b="0" i="0" u="none" strike="noStrike" kern="1200" baseline="30000" dirty="0" err="1">
                <a:solidFill>
                  <a:schemeClr val="bg1"/>
                </a:solidFill>
                <a:latin typeface="+mn-lt"/>
                <a:ea typeface="+mn-ea"/>
                <a:cs typeface="+mn-cs"/>
              </a:rPr>
              <a:t>project</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has</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received</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funding</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from</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the</a:t>
            </a:r>
            <a:r>
              <a:rPr lang="de-DE" sz="1800" b="0" i="0" u="none" strike="noStrike" kern="1200" baseline="30000" dirty="0">
                <a:solidFill>
                  <a:schemeClr val="bg1"/>
                </a:solidFill>
                <a:latin typeface="+mn-lt"/>
                <a:ea typeface="+mn-ea"/>
                <a:cs typeface="+mn-cs"/>
              </a:rPr>
              <a:t> European </a:t>
            </a:r>
            <a:r>
              <a:rPr lang="de-DE" sz="1800" b="0" i="0" u="none" strike="noStrike" kern="1200" baseline="30000" dirty="0" err="1">
                <a:solidFill>
                  <a:schemeClr val="bg1"/>
                </a:solidFill>
                <a:latin typeface="+mn-lt"/>
                <a:ea typeface="+mn-ea"/>
                <a:cs typeface="+mn-cs"/>
              </a:rPr>
              <a:t>Union’s</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Horizon</a:t>
            </a:r>
            <a:r>
              <a:rPr lang="de-DE" sz="1800" b="0" i="0" u="none" strike="noStrike" kern="1200" baseline="30000" dirty="0">
                <a:solidFill>
                  <a:schemeClr val="bg1"/>
                </a:solidFill>
                <a:latin typeface="+mn-lt"/>
                <a:ea typeface="+mn-ea"/>
                <a:cs typeface="+mn-cs"/>
              </a:rPr>
              <a:t> 2020 </a:t>
            </a:r>
            <a:r>
              <a:rPr lang="de-DE" sz="1800" b="0" i="0" u="none" strike="noStrike" kern="1200" baseline="30000" dirty="0" err="1">
                <a:solidFill>
                  <a:schemeClr val="bg1"/>
                </a:solidFill>
                <a:latin typeface="+mn-lt"/>
                <a:ea typeface="+mn-ea"/>
                <a:cs typeface="+mn-cs"/>
              </a:rPr>
              <a:t>research</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and</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innovation</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programme</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under</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grant</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agreement</a:t>
            </a:r>
            <a:r>
              <a:rPr lang="de-DE" sz="1800" b="0" i="0" u="none" strike="noStrike" kern="1200" baseline="30000" dirty="0">
                <a:solidFill>
                  <a:schemeClr val="bg1"/>
                </a:solidFill>
                <a:latin typeface="+mn-lt"/>
                <a:ea typeface="+mn-ea"/>
                <a:cs typeface="+mn-cs"/>
              </a:rPr>
              <a:t> </a:t>
            </a:r>
            <a:r>
              <a:rPr lang="de-DE" sz="1800" b="0" i="0" u="none" strike="noStrike" kern="1200" baseline="30000" dirty="0" err="1">
                <a:solidFill>
                  <a:schemeClr val="bg1"/>
                </a:solidFill>
                <a:latin typeface="+mn-lt"/>
                <a:ea typeface="+mn-ea"/>
                <a:cs typeface="+mn-cs"/>
              </a:rPr>
              <a:t>No</a:t>
            </a:r>
            <a:r>
              <a:rPr lang="de-DE" sz="1800" b="0" i="0" u="none" strike="noStrike" kern="1200" baseline="30000" dirty="0">
                <a:solidFill>
                  <a:schemeClr val="bg1"/>
                </a:solidFill>
                <a:latin typeface="+mn-lt"/>
                <a:ea typeface="+mn-ea"/>
                <a:cs typeface="+mn-cs"/>
              </a:rPr>
              <a:t> 764690-</a:t>
            </a:r>
            <a:endParaRPr lang="fr-FR" sz="1800" i="0" dirty="0">
              <a:solidFill>
                <a:schemeClr val="bg1"/>
              </a:solidFill>
              <a:latin typeface="Khand" charset="0"/>
              <a:ea typeface="Khand" charset="0"/>
              <a:cs typeface="Khand" charset="0"/>
            </a:endParaRPr>
          </a:p>
        </p:txBody>
      </p:sp>
      <p:pic>
        <p:nvPicPr>
          <p:cNvPr id="17" name="Bild 16" descr="lgog_sCO2fl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6746" y="199380"/>
            <a:ext cx="4398653" cy="2118370"/>
          </a:xfrm>
          <a:prstGeom prst="rect">
            <a:avLst/>
          </a:prstGeom>
        </p:spPr>
      </p:pic>
      <p:pic>
        <p:nvPicPr>
          <p:cNvPr id="18" name="Imag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74978" y="6055803"/>
            <a:ext cx="893521" cy="595933"/>
          </a:xfrm>
          <a:prstGeom prst="rect">
            <a:avLst/>
          </a:prstGeom>
        </p:spPr>
      </p:pic>
    </p:spTree>
    <p:extLst>
      <p:ext uri="{BB962C8B-B14F-4D97-AF65-F5344CB8AC3E}">
        <p14:creationId xmlns:p14="http://schemas.microsoft.com/office/powerpoint/2010/main" val="135748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pic>
        <p:nvPicPr>
          <p:cNvPr id="15" name="Bild 14" descr="turbine.png"/>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3608832" cy="6858000"/>
          </a:xfrm>
          <a:prstGeom prst="rect">
            <a:avLst/>
          </a:prstGeom>
        </p:spPr>
      </p:pic>
      <p:sp>
        <p:nvSpPr>
          <p:cNvPr id="13" name="Titre 16"/>
          <p:cNvSpPr>
            <a:spLocks noGrp="1"/>
          </p:cNvSpPr>
          <p:nvPr>
            <p:ph type="title" hasCustomPrompt="1"/>
          </p:nvPr>
        </p:nvSpPr>
        <p:spPr>
          <a:xfrm>
            <a:off x="720091" y="359320"/>
            <a:ext cx="6299834" cy="1270670"/>
          </a:xfrm>
          <a:prstGeom prst="rect">
            <a:avLst/>
          </a:prstGeom>
          <a:ln>
            <a:noFill/>
          </a:ln>
        </p:spPr>
        <p:txBody>
          <a:bodyPr anchor="t"/>
          <a:lstStyle>
            <a:lvl1pPr>
              <a:lnSpc>
                <a:spcPct val="100000"/>
              </a:lnSpc>
              <a:defRPr sz="3200" b="1" i="0" spc="0" baseline="0">
                <a:solidFill>
                  <a:srgbClr val="0097B9"/>
                </a:solidFill>
                <a:latin typeface="+mj-lt"/>
                <a:ea typeface="Khand" charset="0"/>
                <a:cs typeface="Arial"/>
              </a:defRPr>
            </a:lvl1pPr>
          </a:lstStyle>
          <a:p>
            <a:r>
              <a:rPr lang="fr-FR" dirty="0"/>
              <a:t>Headline</a:t>
            </a:r>
            <a:br>
              <a:rPr lang="fr-FR" dirty="0"/>
            </a:br>
            <a:r>
              <a:rPr lang="fr-FR" dirty="0"/>
              <a:t>second line</a:t>
            </a:r>
          </a:p>
        </p:txBody>
      </p:sp>
      <p:sp>
        <p:nvSpPr>
          <p:cNvPr id="16" name="Textplatzhalter 5"/>
          <p:cNvSpPr>
            <a:spLocks noGrp="1"/>
          </p:cNvSpPr>
          <p:nvPr>
            <p:ph type="body" sz="quarter" idx="10" hasCustomPrompt="1"/>
          </p:nvPr>
        </p:nvSpPr>
        <p:spPr>
          <a:xfrm>
            <a:off x="720328" y="1841501"/>
            <a:ext cx="7937897" cy="4275668"/>
          </a:xfrm>
          <a:prstGeom prst="rect">
            <a:avLst/>
          </a:prstGeom>
        </p:spPr>
        <p:txBody>
          <a:bodyPr vert="horz"/>
          <a:lstStyle>
            <a:lvl1pPr marL="0" indent="0">
              <a:buNone/>
              <a:defRPr sz="1800"/>
            </a:lvl1pPr>
          </a:lstStyle>
          <a:p>
            <a:pPr lvl="0"/>
            <a:r>
              <a:rPr lang="de-DE" dirty="0" err="1"/>
              <a:t>text</a:t>
            </a:r>
            <a:endParaRPr lang="de-DE" dirty="0"/>
          </a:p>
        </p:txBody>
      </p:sp>
      <p:sp>
        <p:nvSpPr>
          <p:cNvPr id="18" name="Espace réservé du numéro de diapositive 6"/>
          <p:cNvSpPr>
            <a:spLocks noGrp="1"/>
          </p:cNvSpPr>
          <p:nvPr>
            <p:ph type="sldNum" sz="quarter" idx="12"/>
          </p:nvPr>
        </p:nvSpPr>
        <p:spPr>
          <a:xfrm>
            <a:off x="8172451" y="6286555"/>
            <a:ext cx="584064" cy="273844"/>
          </a:xfrm>
          <a:prstGeom prst="rect">
            <a:avLst/>
          </a:prstGeom>
        </p:spPr>
        <p:txBody>
          <a:bodyPr/>
          <a:lstStyle>
            <a:lvl1pPr algn="r">
              <a:defRPr sz="1400" b="1">
                <a:solidFill>
                  <a:schemeClr val="accent1"/>
                </a:solidFill>
                <a:latin typeface="+mn-lt"/>
                <a:ea typeface="Khand" charset="0"/>
                <a:cs typeface="Arial"/>
              </a:defRPr>
            </a:lvl1pPr>
          </a:lstStyle>
          <a:p>
            <a:fld id="{90E791AF-9CA2-E049-84C1-45208E7CD0E8}" type="slidenum">
              <a:rPr lang="fr-FR" smtClean="0"/>
              <a:pPr/>
              <a:t>‹#›</a:t>
            </a:fld>
            <a:endParaRPr lang="fr-FR" dirty="0"/>
          </a:p>
        </p:txBody>
      </p:sp>
      <p:sp>
        <p:nvSpPr>
          <p:cNvPr id="20" name="Datumsplatzhalter 3"/>
          <p:cNvSpPr>
            <a:spLocks noGrp="1"/>
          </p:cNvSpPr>
          <p:nvPr>
            <p:ph type="dt" sz="half" idx="13"/>
          </p:nvPr>
        </p:nvSpPr>
        <p:spPr>
          <a:xfrm>
            <a:off x="720091" y="6286554"/>
            <a:ext cx="889634" cy="273844"/>
          </a:xfrm>
          <a:prstGeom prst="rect">
            <a:avLst/>
          </a:prstGeom>
        </p:spPr>
        <p:txBody>
          <a:bodyPr/>
          <a:lstStyle>
            <a:lvl1pPr>
              <a:defRPr sz="1400">
                <a:solidFill>
                  <a:srgbClr val="0097B9"/>
                </a:solidFill>
              </a:defRPr>
            </a:lvl1pPr>
          </a:lstStyle>
          <a:p>
            <a:fld id="{971E5E74-1D9F-D945-A6E6-D4432191A34C}" type="datetimeFigureOut">
              <a:rPr lang="de-DE" smtClean="0"/>
              <a:pPr/>
              <a:t>11.07.2018</a:t>
            </a:fld>
            <a:endParaRPr lang="de-DE" dirty="0"/>
          </a:p>
        </p:txBody>
      </p:sp>
      <p:pic>
        <p:nvPicPr>
          <p:cNvPr id="21" name="Bild 20"/>
          <p:cNvPicPr>
            <a:picLocks noChangeAspect="1"/>
          </p:cNvPicPr>
          <p:nvPr userDrawn="1"/>
        </p:nvPicPr>
        <p:blipFill>
          <a:blip r:embed="rId3"/>
          <a:stretch>
            <a:fillRect/>
          </a:stretch>
        </p:blipFill>
        <p:spPr>
          <a:xfrm>
            <a:off x="0" y="6651680"/>
            <a:ext cx="9144000" cy="206375"/>
          </a:xfrm>
          <a:prstGeom prst="rect">
            <a:avLst/>
          </a:prstGeom>
        </p:spPr>
      </p:pic>
      <p:sp>
        <p:nvSpPr>
          <p:cNvPr id="3" name="Textplatzhalter 2"/>
          <p:cNvSpPr>
            <a:spLocks noGrp="1"/>
          </p:cNvSpPr>
          <p:nvPr>
            <p:ph type="body" sz="quarter" idx="14" hasCustomPrompt="1"/>
          </p:nvPr>
        </p:nvSpPr>
        <p:spPr>
          <a:xfrm>
            <a:off x="1724025" y="6286500"/>
            <a:ext cx="6248400" cy="274638"/>
          </a:xfrm>
          <a:prstGeom prst="rect">
            <a:avLst/>
          </a:prstGeom>
        </p:spPr>
        <p:txBody>
          <a:bodyPr vert="horz"/>
          <a:lstStyle>
            <a:lvl1pPr marL="0" indent="0">
              <a:buNone/>
              <a:defRPr sz="1400">
                <a:solidFill>
                  <a:srgbClr val="0097B9"/>
                </a:solidFill>
              </a:defRPr>
            </a:lvl1pPr>
          </a:lstStyle>
          <a:p>
            <a:pPr lvl="0"/>
            <a:r>
              <a:rPr lang="de-DE" dirty="0" err="1"/>
              <a:t>Footer</a:t>
            </a:r>
            <a:r>
              <a:rPr lang="de-DE" dirty="0"/>
              <a:t> i.e. Meeting, Name </a:t>
            </a:r>
          </a:p>
        </p:txBody>
      </p:sp>
      <p:pic>
        <p:nvPicPr>
          <p:cNvPr id="17" name="Bild 16" descr="lgog_sCO2fl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760" y="199380"/>
            <a:ext cx="1801139" cy="867420"/>
          </a:xfrm>
          <a:prstGeom prst="rect">
            <a:avLst/>
          </a:prstGeom>
        </p:spPr>
      </p:pic>
    </p:spTree>
    <p:extLst>
      <p:ext uri="{BB962C8B-B14F-4D97-AF65-F5344CB8AC3E}">
        <p14:creationId xmlns:p14="http://schemas.microsoft.com/office/powerpoint/2010/main" val="400897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pic>
        <p:nvPicPr>
          <p:cNvPr id="12" name="Bild 11" descr="turbine.png"/>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3608832" cy="6858000"/>
          </a:xfrm>
          <a:prstGeom prst="rect">
            <a:avLst/>
          </a:prstGeom>
        </p:spPr>
      </p:pic>
      <p:pic>
        <p:nvPicPr>
          <p:cNvPr id="13" name="Bild 12"/>
          <p:cNvPicPr>
            <a:picLocks noChangeAspect="1"/>
          </p:cNvPicPr>
          <p:nvPr userDrawn="1"/>
        </p:nvPicPr>
        <p:blipFill>
          <a:blip r:embed="rId3"/>
          <a:stretch>
            <a:fillRect/>
          </a:stretch>
        </p:blipFill>
        <p:spPr>
          <a:xfrm>
            <a:off x="0" y="6651680"/>
            <a:ext cx="9144000" cy="206375"/>
          </a:xfrm>
          <a:prstGeom prst="rect">
            <a:avLst/>
          </a:prstGeom>
        </p:spPr>
      </p:pic>
      <p:pic>
        <p:nvPicPr>
          <p:cNvPr id="15" name="Bild 14" descr="lgog_sCO2fl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760" y="199380"/>
            <a:ext cx="1801139" cy="867420"/>
          </a:xfrm>
          <a:prstGeom prst="rect">
            <a:avLst/>
          </a:prstGeom>
        </p:spPr>
      </p:pic>
      <p:sp>
        <p:nvSpPr>
          <p:cNvPr id="18" name="Espace réservé du numéro de diapositive 6"/>
          <p:cNvSpPr>
            <a:spLocks noGrp="1"/>
          </p:cNvSpPr>
          <p:nvPr>
            <p:ph type="sldNum" sz="quarter" idx="12"/>
          </p:nvPr>
        </p:nvSpPr>
        <p:spPr>
          <a:xfrm>
            <a:off x="8172451" y="6286555"/>
            <a:ext cx="584064" cy="273844"/>
          </a:xfrm>
          <a:prstGeom prst="rect">
            <a:avLst/>
          </a:prstGeom>
        </p:spPr>
        <p:txBody>
          <a:bodyPr/>
          <a:lstStyle>
            <a:lvl1pPr algn="r">
              <a:defRPr sz="1400" b="1">
                <a:solidFill>
                  <a:schemeClr val="accent1"/>
                </a:solidFill>
                <a:latin typeface="+mn-lt"/>
                <a:ea typeface="Khand" charset="0"/>
                <a:cs typeface="Arial"/>
              </a:defRPr>
            </a:lvl1pPr>
          </a:lstStyle>
          <a:p>
            <a:fld id="{90E791AF-9CA2-E049-84C1-45208E7CD0E8}" type="slidenum">
              <a:rPr lang="fr-FR" smtClean="0"/>
              <a:pPr/>
              <a:t>‹#›</a:t>
            </a:fld>
            <a:endParaRPr lang="fr-FR" dirty="0"/>
          </a:p>
        </p:txBody>
      </p:sp>
      <p:sp>
        <p:nvSpPr>
          <p:cNvPr id="24" name="Datumsplatzhalter 3"/>
          <p:cNvSpPr>
            <a:spLocks noGrp="1"/>
          </p:cNvSpPr>
          <p:nvPr>
            <p:ph type="dt" sz="half" idx="14"/>
          </p:nvPr>
        </p:nvSpPr>
        <p:spPr>
          <a:xfrm>
            <a:off x="720091" y="6286554"/>
            <a:ext cx="889634" cy="273844"/>
          </a:xfrm>
          <a:prstGeom prst="rect">
            <a:avLst/>
          </a:prstGeom>
        </p:spPr>
        <p:txBody>
          <a:bodyPr/>
          <a:lstStyle>
            <a:lvl1pPr>
              <a:defRPr sz="1400">
                <a:solidFill>
                  <a:srgbClr val="0097B9"/>
                </a:solidFill>
              </a:defRPr>
            </a:lvl1pPr>
          </a:lstStyle>
          <a:p>
            <a:fld id="{971E5E74-1D9F-D945-A6E6-D4432191A34C}" type="datetimeFigureOut">
              <a:rPr lang="de-DE" smtClean="0"/>
              <a:pPr/>
              <a:t>11.07.2018</a:t>
            </a:fld>
            <a:endParaRPr lang="de-DE" dirty="0"/>
          </a:p>
        </p:txBody>
      </p:sp>
      <p:sp>
        <p:nvSpPr>
          <p:cNvPr id="26" name="Textplatzhalter 2"/>
          <p:cNvSpPr>
            <a:spLocks noGrp="1"/>
          </p:cNvSpPr>
          <p:nvPr>
            <p:ph type="body" sz="quarter" idx="15" hasCustomPrompt="1"/>
          </p:nvPr>
        </p:nvSpPr>
        <p:spPr>
          <a:xfrm>
            <a:off x="1724025" y="6286500"/>
            <a:ext cx="6248400" cy="274638"/>
          </a:xfrm>
          <a:prstGeom prst="rect">
            <a:avLst/>
          </a:prstGeom>
        </p:spPr>
        <p:txBody>
          <a:bodyPr vert="horz"/>
          <a:lstStyle>
            <a:lvl1pPr marL="0" indent="0">
              <a:buNone/>
              <a:defRPr sz="1400">
                <a:solidFill>
                  <a:srgbClr val="0097B9"/>
                </a:solidFill>
              </a:defRPr>
            </a:lvl1pPr>
          </a:lstStyle>
          <a:p>
            <a:pPr lvl="0"/>
            <a:r>
              <a:rPr lang="de-DE" dirty="0" err="1"/>
              <a:t>Footer</a:t>
            </a:r>
            <a:r>
              <a:rPr lang="de-DE" dirty="0"/>
              <a:t> i.e. Meeting, Name </a:t>
            </a:r>
          </a:p>
        </p:txBody>
      </p:sp>
      <p:sp>
        <p:nvSpPr>
          <p:cNvPr id="19" name="Textplatzhalter 5"/>
          <p:cNvSpPr>
            <a:spLocks noGrp="1"/>
          </p:cNvSpPr>
          <p:nvPr>
            <p:ph type="body" sz="quarter" idx="10" hasCustomPrompt="1"/>
          </p:nvPr>
        </p:nvSpPr>
        <p:spPr>
          <a:xfrm>
            <a:off x="720328" y="1841501"/>
            <a:ext cx="3746897" cy="4275668"/>
          </a:xfrm>
          <a:prstGeom prst="rect">
            <a:avLst/>
          </a:prstGeom>
        </p:spPr>
        <p:txBody>
          <a:bodyPr vert="horz"/>
          <a:lstStyle>
            <a:lvl1pPr marL="0" indent="0">
              <a:buNone/>
              <a:defRPr sz="1800"/>
            </a:lvl1pPr>
          </a:lstStyle>
          <a:p>
            <a:pPr lvl="0"/>
            <a:r>
              <a:rPr lang="de-DE" dirty="0" err="1"/>
              <a:t>text</a:t>
            </a:r>
            <a:endParaRPr lang="de-DE" dirty="0"/>
          </a:p>
        </p:txBody>
      </p:sp>
      <p:sp>
        <p:nvSpPr>
          <p:cNvPr id="11" name="Titre 16"/>
          <p:cNvSpPr>
            <a:spLocks noGrp="1"/>
          </p:cNvSpPr>
          <p:nvPr>
            <p:ph type="title" hasCustomPrompt="1"/>
          </p:nvPr>
        </p:nvSpPr>
        <p:spPr>
          <a:xfrm>
            <a:off x="720091" y="359320"/>
            <a:ext cx="6299834" cy="1270670"/>
          </a:xfrm>
          <a:prstGeom prst="rect">
            <a:avLst/>
          </a:prstGeom>
          <a:ln>
            <a:noFill/>
          </a:ln>
        </p:spPr>
        <p:txBody>
          <a:bodyPr anchor="t"/>
          <a:lstStyle>
            <a:lvl1pPr>
              <a:lnSpc>
                <a:spcPct val="100000"/>
              </a:lnSpc>
              <a:defRPr sz="3200" b="1" i="0" spc="0" baseline="0">
                <a:solidFill>
                  <a:srgbClr val="0097B9"/>
                </a:solidFill>
                <a:latin typeface="+mj-lt"/>
                <a:ea typeface="Khand" charset="0"/>
                <a:cs typeface="Arial"/>
              </a:defRPr>
            </a:lvl1pPr>
          </a:lstStyle>
          <a:p>
            <a:r>
              <a:rPr lang="fr-FR" dirty="0"/>
              <a:t>Headline</a:t>
            </a:r>
            <a:br>
              <a:rPr lang="fr-FR" dirty="0"/>
            </a:br>
            <a:r>
              <a:rPr lang="fr-FR" dirty="0"/>
              <a:t>second line</a:t>
            </a:r>
          </a:p>
        </p:txBody>
      </p:sp>
      <p:sp>
        <p:nvSpPr>
          <p:cNvPr id="3" name="Textplatzhalter 2"/>
          <p:cNvSpPr>
            <a:spLocks noGrp="1"/>
          </p:cNvSpPr>
          <p:nvPr>
            <p:ph type="body" sz="quarter" idx="16" hasCustomPrompt="1"/>
          </p:nvPr>
        </p:nvSpPr>
        <p:spPr>
          <a:xfrm>
            <a:off x="4581525" y="1841500"/>
            <a:ext cx="4175125" cy="4275138"/>
          </a:xfrm>
          <a:prstGeom prst="rect">
            <a:avLst/>
          </a:prstGeom>
        </p:spPr>
        <p:txBody>
          <a:bodyPr vert="horz"/>
          <a:lstStyle>
            <a:lvl1pPr>
              <a:defRPr sz="1800"/>
            </a:lvl1pPr>
            <a:lvl2pPr>
              <a:defRPr sz="1800"/>
            </a:lvl2pPr>
            <a:lvl3pPr>
              <a:defRPr sz="1800"/>
            </a:lvl3pPr>
            <a:lvl4pPr>
              <a:defRPr sz="1800"/>
            </a:lvl4pPr>
            <a:lvl5pPr>
              <a:defRPr sz="1800"/>
            </a:lvl5pPr>
          </a:lstStyle>
          <a:p>
            <a:pPr lvl="0"/>
            <a:r>
              <a:rPr lang="de-DE" dirty="0" err="1"/>
              <a:t>text</a:t>
            </a:r>
            <a:endParaRPr lang="de-DE" dirty="0"/>
          </a:p>
          <a:p>
            <a:pPr lvl="0"/>
            <a:r>
              <a:rPr lang="de-DE" dirty="0" err="1"/>
              <a:t>text</a:t>
            </a:r>
            <a:endParaRPr lang="de-DE" dirty="0"/>
          </a:p>
          <a:p>
            <a:pPr lvl="0"/>
            <a:r>
              <a:rPr lang="de-DE" dirty="0" err="1"/>
              <a:t>tex</a:t>
            </a:r>
            <a:endParaRPr lang="de-DE" dirty="0"/>
          </a:p>
        </p:txBody>
      </p:sp>
    </p:spTree>
    <p:extLst>
      <p:ext uri="{BB962C8B-B14F-4D97-AF65-F5344CB8AC3E}">
        <p14:creationId xmlns:p14="http://schemas.microsoft.com/office/powerpoint/2010/main" val="177456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pic>
        <p:nvPicPr>
          <p:cNvPr id="11" name="Bild 10" descr="turbine.png"/>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3608832" cy="6858000"/>
          </a:xfrm>
          <a:prstGeom prst="rect">
            <a:avLst/>
          </a:prstGeom>
        </p:spPr>
      </p:pic>
      <p:pic>
        <p:nvPicPr>
          <p:cNvPr id="12" name="Bild 11"/>
          <p:cNvPicPr>
            <a:picLocks noChangeAspect="1"/>
          </p:cNvPicPr>
          <p:nvPr userDrawn="1"/>
        </p:nvPicPr>
        <p:blipFill>
          <a:blip r:embed="rId3"/>
          <a:stretch>
            <a:fillRect/>
          </a:stretch>
        </p:blipFill>
        <p:spPr>
          <a:xfrm>
            <a:off x="0" y="6651680"/>
            <a:ext cx="9144000" cy="206375"/>
          </a:xfrm>
          <a:prstGeom prst="rect">
            <a:avLst/>
          </a:prstGeom>
        </p:spPr>
      </p:pic>
      <p:pic>
        <p:nvPicPr>
          <p:cNvPr id="14" name="Bild 13" descr="lgog_sCO2fl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760" y="199380"/>
            <a:ext cx="1801139" cy="867420"/>
          </a:xfrm>
          <a:prstGeom prst="rect">
            <a:avLst/>
          </a:prstGeom>
        </p:spPr>
      </p:pic>
      <p:sp>
        <p:nvSpPr>
          <p:cNvPr id="17" name="Espace réservé du numéro de diapositive 6"/>
          <p:cNvSpPr>
            <a:spLocks noGrp="1"/>
          </p:cNvSpPr>
          <p:nvPr>
            <p:ph type="sldNum" sz="quarter" idx="12"/>
          </p:nvPr>
        </p:nvSpPr>
        <p:spPr>
          <a:xfrm>
            <a:off x="8172451" y="6286555"/>
            <a:ext cx="584064" cy="273844"/>
          </a:xfrm>
          <a:prstGeom prst="rect">
            <a:avLst/>
          </a:prstGeom>
        </p:spPr>
        <p:txBody>
          <a:bodyPr/>
          <a:lstStyle>
            <a:lvl1pPr algn="r">
              <a:defRPr sz="1400" b="1">
                <a:solidFill>
                  <a:schemeClr val="accent1"/>
                </a:solidFill>
                <a:latin typeface="+mn-lt"/>
                <a:ea typeface="Khand" charset="0"/>
                <a:cs typeface="Arial"/>
              </a:defRPr>
            </a:lvl1pPr>
          </a:lstStyle>
          <a:p>
            <a:fld id="{90E791AF-9CA2-E049-84C1-45208E7CD0E8}" type="slidenum">
              <a:rPr lang="fr-FR" smtClean="0"/>
              <a:pPr/>
              <a:t>‹#›</a:t>
            </a:fld>
            <a:endParaRPr lang="fr-FR" dirty="0"/>
          </a:p>
        </p:txBody>
      </p:sp>
      <p:sp>
        <p:nvSpPr>
          <p:cNvPr id="22" name="Datumsplatzhalter 3"/>
          <p:cNvSpPr>
            <a:spLocks noGrp="1"/>
          </p:cNvSpPr>
          <p:nvPr>
            <p:ph type="dt" sz="half" idx="13"/>
          </p:nvPr>
        </p:nvSpPr>
        <p:spPr>
          <a:xfrm>
            <a:off x="720091" y="6286554"/>
            <a:ext cx="889634" cy="273844"/>
          </a:xfrm>
          <a:prstGeom prst="rect">
            <a:avLst/>
          </a:prstGeom>
        </p:spPr>
        <p:txBody>
          <a:bodyPr/>
          <a:lstStyle>
            <a:lvl1pPr>
              <a:defRPr sz="1400">
                <a:solidFill>
                  <a:srgbClr val="0097B9"/>
                </a:solidFill>
              </a:defRPr>
            </a:lvl1pPr>
          </a:lstStyle>
          <a:p>
            <a:fld id="{971E5E74-1D9F-D945-A6E6-D4432191A34C}" type="datetimeFigureOut">
              <a:rPr lang="de-DE" smtClean="0"/>
              <a:pPr/>
              <a:t>11.07.2018</a:t>
            </a:fld>
            <a:endParaRPr lang="de-DE" dirty="0"/>
          </a:p>
        </p:txBody>
      </p:sp>
      <p:sp>
        <p:nvSpPr>
          <p:cNvPr id="24" name="Textplatzhalter 2"/>
          <p:cNvSpPr>
            <a:spLocks noGrp="1"/>
          </p:cNvSpPr>
          <p:nvPr>
            <p:ph type="body" sz="quarter" idx="14" hasCustomPrompt="1"/>
          </p:nvPr>
        </p:nvSpPr>
        <p:spPr>
          <a:xfrm>
            <a:off x="1724025" y="6286500"/>
            <a:ext cx="6248400" cy="274638"/>
          </a:xfrm>
          <a:prstGeom prst="rect">
            <a:avLst/>
          </a:prstGeom>
        </p:spPr>
        <p:txBody>
          <a:bodyPr vert="horz"/>
          <a:lstStyle>
            <a:lvl1pPr marL="0" indent="0">
              <a:buNone/>
              <a:defRPr sz="1400">
                <a:solidFill>
                  <a:srgbClr val="0097B9"/>
                </a:solidFill>
              </a:defRPr>
            </a:lvl1pPr>
          </a:lstStyle>
          <a:p>
            <a:pPr lvl="0"/>
            <a:r>
              <a:rPr lang="de-DE" dirty="0" err="1"/>
              <a:t>Footer</a:t>
            </a:r>
            <a:r>
              <a:rPr lang="de-DE" dirty="0"/>
              <a:t> i.e. Meeting, Name </a:t>
            </a:r>
          </a:p>
        </p:txBody>
      </p:sp>
      <p:sp>
        <p:nvSpPr>
          <p:cNvPr id="10" name="Titre 16"/>
          <p:cNvSpPr>
            <a:spLocks noGrp="1"/>
          </p:cNvSpPr>
          <p:nvPr>
            <p:ph type="title" hasCustomPrompt="1"/>
          </p:nvPr>
        </p:nvSpPr>
        <p:spPr>
          <a:xfrm>
            <a:off x="720091" y="359320"/>
            <a:ext cx="6299834" cy="1270670"/>
          </a:xfrm>
          <a:prstGeom prst="rect">
            <a:avLst/>
          </a:prstGeom>
          <a:ln>
            <a:noFill/>
          </a:ln>
        </p:spPr>
        <p:txBody>
          <a:bodyPr anchor="t"/>
          <a:lstStyle>
            <a:lvl1pPr>
              <a:lnSpc>
                <a:spcPct val="100000"/>
              </a:lnSpc>
              <a:defRPr sz="3200" b="1" i="0" spc="0" baseline="0">
                <a:solidFill>
                  <a:srgbClr val="0097B9"/>
                </a:solidFill>
                <a:latin typeface="+mj-lt"/>
                <a:ea typeface="Khand" charset="0"/>
                <a:cs typeface="Arial"/>
              </a:defRPr>
            </a:lvl1pPr>
          </a:lstStyle>
          <a:p>
            <a:r>
              <a:rPr lang="fr-FR" dirty="0"/>
              <a:t>Headline</a:t>
            </a:r>
            <a:br>
              <a:rPr lang="fr-FR" dirty="0"/>
            </a:br>
            <a:r>
              <a:rPr lang="fr-FR" dirty="0"/>
              <a:t>second line</a:t>
            </a:r>
          </a:p>
        </p:txBody>
      </p:sp>
      <p:sp>
        <p:nvSpPr>
          <p:cNvPr id="13" name="Textplatzhalter 5"/>
          <p:cNvSpPr>
            <a:spLocks noGrp="1"/>
          </p:cNvSpPr>
          <p:nvPr>
            <p:ph type="body" sz="quarter" idx="10" hasCustomPrompt="1"/>
          </p:nvPr>
        </p:nvSpPr>
        <p:spPr>
          <a:xfrm>
            <a:off x="720328" y="1841501"/>
            <a:ext cx="3861197" cy="4275668"/>
          </a:xfrm>
          <a:prstGeom prst="rect">
            <a:avLst/>
          </a:prstGeom>
        </p:spPr>
        <p:txBody>
          <a:bodyPr vert="horz"/>
          <a:lstStyle>
            <a:lvl1pPr marL="0" indent="0">
              <a:buNone/>
              <a:defRPr sz="1800"/>
            </a:lvl1pPr>
          </a:lstStyle>
          <a:p>
            <a:pPr lvl="0"/>
            <a:r>
              <a:rPr lang="de-DE" dirty="0" err="1"/>
              <a:t>text</a:t>
            </a:r>
            <a:endParaRPr lang="de-DE" dirty="0"/>
          </a:p>
        </p:txBody>
      </p:sp>
      <p:sp>
        <p:nvSpPr>
          <p:cNvPr id="3" name="Bildplatzhalter 2"/>
          <p:cNvSpPr>
            <a:spLocks noGrp="1"/>
          </p:cNvSpPr>
          <p:nvPr>
            <p:ph type="pic" sz="quarter" idx="15" hasCustomPrompt="1"/>
          </p:nvPr>
        </p:nvSpPr>
        <p:spPr>
          <a:xfrm>
            <a:off x="4787900" y="1841500"/>
            <a:ext cx="3968750" cy="4275138"/>
          </a:xfrm>
          <a:prstGeom prst="rect">
            <a:avLst/>
          </a:prstGeom>
        </p:spPr>
        <p:txBody>
          <a:bodyPr vert="horz"/>
          <a:lstStyle>
            <a:lvl1pPr marL="0" indent="0">
              <a:buNone/>
              <a:defRPr sz="1800"/>
            </a:lvl1pPr>
          </a:lstStyle>
          <a:p>
            <a:r>
              <a:rPr lang="de-DE" dirty="0" err="1"/>
              <a:t>picture</a:t>
            </a:r>
            <a:endParaRPr lang="de-DE" dirty="0"/>
          </a:p>
        </p:txBody>
      </p:sp>
    </p:spTree>
    <p:extLst>
      <p:ext uri="{BB962C8B-B14F-4D97-AF65-F5344CB8AC3E}">
        <p14:creationId xmlns:p14="http://schemas.microsoft.com/office/powerpoint/2010/main" val="288049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enutzerdefiniertes Layout">
    <p:spTree>
      <p:nvGrpSpPr>
        <p:cNvPr id="1" name=""/>
        <p:cNvGrpSpPr/>
        <p:nvPr/>
      </p:nvGrpSpPr>
      <p:grpSpPr>
        <a:xfrm>
          <a:off x="0" y="0"/>
          <a:ext cx="0" cy="0"/>
          <a:chOff x="0" y="0"/>
          <a:chExt cx="0" cy="0"/>
        </a:xfrm>
      </p:grpSpPr>
      <p:pic>
        <p:nvPicPr>
          <p:cNvPr id="12" name="Bild 11" descr="turbine.png"/>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3608832" cy="6858000"/>
          </a:xfrm>
          <a:prstGeom prst="rect">
            <a:avLst/>
          </a:prstGeom>
        </p:spPr>
      </p:pic>
      <p:pic>
        <p:nvPicPr>
          <p:cNvPr id="13" name="Bild 12"/>
          <p:cNvPicPr>
            <a:picLocks noChangeAspect="1"/>
          </p:cNvPicPr>
          <p:nvPr userDrawn="1"/>
        </p:nvPicPr>
        <p:blipFill>
          <a:blip r:embed="rId3"/>
          <a:stretch>
            <a:fillRect/>
          </a:stretch>
        </p:blipFill>
        <p:spPr>
          <a:xfrm>
            <a:off x="0" y="6651680"/>
            <a:ext cx="9144000" cy="206375"/>
          </a:xfrm>
          <a:prstGeom prst="rect">
            <a:avLst/>
          </a:prstGeom>
        </p:spPr>
      </p:pic>
      <p:pic>
        <p:nvPicPr>
          <p:cNvPr id="14" name="Bild 13" descr="lgog_sCO2fl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760" y="199380"/>
            <a:ext cx="1801139" cy="867420"/>
          </a:xfrm>
          <a:prstGeom prst="rect">
            <a:avLst/>
          </a:prstGeom>
        </p:spPr>
      </p:pic>
      <p:sp>
        <p:nvSpPr>
          <p:cNvPr id="16" name="Espace réservé du numéro de diapositive 6"/>
          <p:cNvSpPr>
            <a:spLocks noGrp="1"/>
          </p:cNvSpPr>
          <p:nvPr>
            <p:ph type="sldNum" sz="quarter" idx="12"/>
          </p:nvPr>
        </p:nvSpPr>
        <p:spPr>
          <a:xfrm>
            <a:off x="8172451" y="6286555"/>
            <a:ext cx="584064" cy="273844"/>
          </a:xfrm>
          <a:prstGeom prst="rect">
            <a:avLst/>
          </a:prstGeom>
        </p:spPr>
        <p:txBody>
          <a:bodyPr/>
          <a:lstStyle>
            <a:lvl1pPr algn="r">
              <a:defRPr sz="1400" b="1">
                <a:solidFill>
                  <a:schemeClr val="accent1"/>
                </a:solidFill>
                <a:latin typeface="+mn-lt"/>
                <a:ea typeface="Khand" charset="0"/>
                <a:cs typeface="Arial"/>
              </a:defRPr>
            </a:lvl1pPr>
          </a:lstStyle>
          <a:p>
            <a:fld id="{90E791AF-9CA2-E049-84C1-45208E7CD0E8}" type="slidenum">
              <a:rPr lang="fr-FR" smtClean="0"/>
              <a:pPr/>
              <a:t>‹#›</a:t>
            </a:fld>
            <a:endParaRPr lang="fr-FR" dirty="0"/>
          </a:p>
        </p:txBody>
      </p:sp>
      <p:sp>
        <p:nvSpPr>
          <p:cNvPr id="17" name="Datumsplatzhalter 3"/>
          <p:cNvSpPr>
            <a:spLocks noGrp="1"/>
          </p:cNvSpPr>
          <p:nvPr>
            <p:ph type="dt" sz="half" idx="13"/>
          </p:nvPr>
        </p:nvSpPr>
        <p:spPr>
          <a:xfrm>
            <a:off x="720091" y="6286554"/>
            <a:ext cx="889634" cy="273844"/>
          </a:xfrm>
          <a:prstGeom prst="rect">
            <a:avLst/>
          </a:prstGeom>
        </p:spPr>
        <p:txBody>
          <a:bodyPr/>
          <a:lstStyle>
            <a:lvl1pPr>
              <a:defRPr sz="1400">
                <a:solidFill>
                  <a:srgbClr val="0097B9"/>
                </a:solidFill>
              </a:defRPr>
            </a:lvl1pPr>
          </a:lstStyle>
          <a:p>
            <a:fld id="{971E5E74-1D9F-D945-A6E6-D4432191A34C}" type="datetimeFigureOut">
              <a:rPr lang="de-DE" smtClean="0"/>
              <a:pPr/>
              <a:t>11.07.2018</a:t>
            </a:fld>
            <a:endParaRPr lang="de-DE" dirty="0"/>
          </a:p>
        </p:txBody>
      </p:sp>
      <p:sp>
        <p:nvSpPr>
          <p:cNvPr id="19" name="Textplatzhalter 2"/>
          <p:cNvSpPr>
            <a:spLocks noGrp="1"/>
          </p:cNvSpPr>
          <p:nvPr>
            <p:ph type="body" sz="quarter" idx="14" hasCustomPrompt="1"/>
          </p:nvPr>
        </p:nvSpPr>
        <p:spPr>
          <a:xfrm>
            <a:off x="1724025" y="6286500"/>
            <a:ext cx="6248400" cy="274638"/>
          </a:xfrm>
          <a:prstGeom prst="rect">
            <a:avLst/>
          </a:prstGeom>
        </p:spPr>
        <p:txBody>
          <a:bodyPr vert="horz"/>
          <a:lstStyle>
            <a:lvl1pPr marL="0" indent="0">
              <a:buNone/>
              <a:defRPr sz="1400">
                <a:solidFill>
                  <a:srgbClr val="0097B9"/>
                </a:solidFill>
              </a:defRPr>
            </a:lvl1pPr>
          </a:lstStyle>
          <a:p>
            <a:pPr lvl="0"/>
            <a:r>
              <a:rPr lang="de-DE" dirty="0" err="1"/>
              <a:t>Footer</a:t>
            </a:r>
            <a:r>
              <a:rPr lang="de-DE" dirty="0"/>
              <a:t> i.e. Meeting, Name </a:t>
            </a:r>
          </a:p>
        </p:txBody>
      </p:sp>
    </p:spTree>
    <p:extLst>
      <p:ext uri="{BB962C8B-B14F-4D97-AF65-F5344CB8AC3E}">
        <p14:creationId xmlns:p14="http://schemas.microsoft.com/office/powerpoint/2010/main" val="208508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Benutzerdefiniertes Layout">
    <p:spTree>
      <p:nvGrpSpPr>
        <p:cNvPr id="1" name=""/>
        <p:cNvGrpSpPr/>
        <p:nvPr/>
      </p:nvGrpSpPr>
      <p:grpSpPr>
        <a:xfrm>
          <a:off x="0" y="0"/>
          <a:ext cx="0" cy="0"/>
          <a:chOff x="0" y="0"/>
          <a:chExt cx="0" cy="0"/>
        </a:xfrm>
      </p:grpSpPr>
      <p:pic>
        <p:nvPicPr>
          <p:cNvPr id="4" name="Bild 3"/>
          <p:cNvPicPr>
            <a:picLocks noChangeAspect="1"/>
          </p:cNvPicPr>
          <p:nvPr userDrawn="1"/>
        </p:nvPicPr>
        <p:blipFill>
          <a:blip r:embed="rId2"/>
          <a:stretch>
            <a:fillRect/>
          </a:stretch>
        </p:blipFill>
        <p:spPr>
          <a:xfrm>
            <a:off x="0" y="6651680"/>
            <a:ext cx="9144000" cy="206375"/>
          </a:xfrm>
          <a:prstGeom prst="rect">
            <a:avLst/>
          </a:prstGeom>
        </p:spPr>
      </p:pic>
      <p:pic>
        <p:nvPicPr>
          <p:cNvPr id="5" name="Bild 4" descr="lgog_sCO2fle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7760" y="199380"/>
            <a:ext cx="1801139" cy="867420"/>
          </a:xfrm>
          <a:prstGeom prst="rect">
            <a:avLst/>
          </a:prstGeom>
        </p:spPr>
      </p:pic>
      <p:sp>
        <p:nvSpPr>
          <p:cNvPr id="6" name="Espace réservé du numéro de diapositive 6"/>
          <p:cNvSpPr>
            <a:spLocks noGrp="1"/>
          </p:cNvSpPr>
          <p:nvPr>
            <p:ph type="sldNum" sz="quarter" idx="12"/>
          </p:nvPr>
        </p:nvSpPr>
        <p:spPr>
          <a:xfrm>
            <a:off x="8172451" y="6286555"/>
            <a:ext cx="584064" cy="273844"/>
          </a:xfrm>
          <a:prstGeom prst="rect">
            <a:avLst/>
          </a:prstGeom>
        </p:spPr>
        <p:txBody>
          <a:bodyPr/>
          <a:lstStyle>
            <a:lvl1pPr algn="r">
              <a:defRPr sz="1400" b="1">
                <a:solidFill>
                  <a:schemeClr val="accent1"/>
                </a:solidFill>
                <a:latin typeface="+mn-lt"/>
                <a:ea typeface="Khand" charset="0"/>
                <a:cs typeface="Arial"/>
              </a:defRPr>
            </a:lvl1pPr>
          </a:lstStyle>
          <a:p>
            <a:fld id="{90E791AF-9CA2-E049-84C1-45208E7CD0E8}" type="slidenum">
              <a:rPr lang="fr-FR" smtClean="0"/>
              <a:pPr/>
              <a:t>‹#›</a:t>
            </a:fld>
            <a:endParaRPr lang="fr-FR" dirty="0"/>
          </a:p>
        </p:txBody>
      </p:sp>
      <p:sp>
        <p:nvSpPr>
          <p:cNvPr id="7" name="Datumsplatzhalter 3"/>
          <p:cNvSpPr>
            <a:spLocks noGrp="1"/>
          </p:cNvSpPr>
          <p:nvPr>
            <p:ph type="dt" sz="half" idx="13"/>
          </p:nvPr>
        </p:nvSpPr>
        <p:spPr>
          <a:xfrm>
            <a:off x="720091" y="6286554"/>
            <a:ext cx="889634" cy="273844"/>
          </a:xfrm>
          <a:prstGeom prst="rect">
            <a:avLst/>
          </a:prstGeom>
        </p:spPr>
        <p:txBody>
          <a:bodyPr/>
          <a:lstStyle>
            <a:lvl1pPr>
              <a:defRPr sz="1400">
                <a:solidFill>
                  <a:srgbClr val="0097B9"/>
                </a:solidFill>
              </a:defRPr>
            </a:lvl1pPr>
          </a:lstStyle>
          <a:p>
            <a:fld id="{971E5E74-1D9F-D945-A6E6-D4432191A34C}" type="datetimeFigureOut">
              <a:rPr lang="de-DE" smtClean="0"/>
              <a:pPr/>
              <a:t>11.07.2018</a:t>
            </a:fld>
            <a:endParaRPr lang="de-DE" dirty="0"/>
          </a:p>
        </p:txBody>
      </p:sp>
      <p:sp>
        <p:nvSpPr>
          <p:cNvPr id="8" name="Textplatzhalter 2"/>
          <p:cNvSpPr>
            <a:spLocks noGrp="1"/>
          </p:cNvSpPr>
          <p:nvPr>
            <p:ph type="body" sz="quarter" idx="14" hasCustomPrompt="1"/>
          </p:nvPr>
        </p:nvSpPr>
        <p:spPr>
          <a:xfrm>
            <a:off x="1724025" y="6286500"/>
            <a:ext cx="6248400" cy="274638"/>
          </a:xfrm>
          <a:prstGeom prst="rect">
            <a:avLst/>
          </a:prstGeom>
        </p:spPr>
        <p:txBody>
          <a:bodyPr vert="horz"/>
          <a:lstStyle>
            <a:lvl1pPr marL="0" indent="0">
              <a:buNone/>
              <a:defRPr sz="1400">
                <a:solidFill>
                  <a:srgbClr val="0097B9"/>
                </a:solidFill>
              </a:defRPr>
            </a:lvl1pPr>
          </a:lstStyle>
          <a:p>
            <a:pPr lvl="0"/>
            <a:r>
              <a:rPr lang="de-DE" dirty="0" err="1"/>
              <a:t>Footer</a:t>
            </a:r>
            <a:r>
              <a:rPr lang="de-DE" dirty="0"/>
              <a:t> i.e. Meeting, Name </a:t>
            </a:r>
          </a:p>
        </p:txBody>
      </p:sp>
      <p:sp>
        <p:nvSpPr>
          <p:cNvPr id="11" name="Bildplatzhalter 2"/>
          <p:cNvSpPr>
            <a:spLocks noGrp="1"/>
          </p:cNvSpPr>
          <p:nvPr>
            <p:ph type="pic" sz="quarter" idx="15" hasCustomPrompt="1"/>
          </p:nvPr>
        </p:nvSpPr>
        <p:spPr>
          <a:xfrm>
            <a:off x="720091" y="1168400"/>
            <a:ext cx="8036559" cy="4948238"/>
          </a:xfrm>
          <a:prstGeom prst="rect">
            <a:avLst/>
          </a:prstGeom>
        </p:spPr>
        <p:txBody>
          <a:bodyPr vert="horz"/>
          <a:lstStyle>
            <a:lvl1pPr marL="0" indent="0">
              <a:buNone/>
              <a:defRPr sz="1800"/>
            </a:lvl1pPr>
          </a:lstStyle>
          <a:p>
            <a:r>
              <a:rPr lang="de-DE" dirty="0"/>
              <a:t>Optional </a:t>
            </a:r>
            <a:r>
              <a:rPr lang="de-DE" dirty="0" err="1"/>
              <a:t>slide</a:t>
            </a:r>
            <a:r>
              <a:rPr lang="de-DE" dirty="0"/>
              <a:t> </a:t>
            </a:r>
            <a:r>
              <a:rPr lang="de-DE" dirty="0" err="1"/>
              <a:t>with</a:t>
            </a:r>
            <a:r>
              <a:rPr lang="de-DE" dirty="0"/>
              <a:t> </a:t>
            </a:r>
            <a:r>
              <a:rPr lang="de-DE" dirty="0" err="1"/>
              <a:t>white</a:t>
            </a:r>
            <a:r>
              <a:rPr lang="de-DE" dirty="0"/>
              <a:t> </a:t>
            </a:r>
            <a:r>
              <a:rPr lang="de-DE" dirty="0" err="1"/>
              <a:t>background</a:t>
            </a:r>
            <a:r>
              <a:rPr lang="de-DE" dirty="0"/>
              <a:t> </a:t>
            </a:r>
            <a:r>
              <a:rPr lang="de-DE" dirty="0" err="1"/>
              <a:t>for</a:t>
            </a:r>
            <a:r>
              <a:rPr lang="de-DE" dirty="0"/>
              <a:t> large </a:t>
            </a:r>
            <a:r>
              <a:rPr lang="de-DE" dirty="0" err="1"/>
              <a:t>pictures</a:t>
            </a:r>
            <a:r>
              <a:rPr lang="de-DE" dirty="0"/>
              <a:t> </a:t>
            </a:r>
            <a:r>
              <a:rPr lang="de-DE" dirty="0" err="1"/>
              <a:t>or</a:t>
            </a:r>
            <a:r>
              <a:rPr lang="de-DE" dirty="0"/>
              <a:t> </a:t>
            </a:r>
            <a:r>
              <a:rPr lang="de-DE" dirty="0" err="1"/>
              <a:t>graphs</a:t>
            </a:r>
            <a:endParaRPr lang="de-DE" dirty="0"/>
          </a:p>
        </p:txBody>
      </p:sp>
    </p:spTree>
    <p:extLst>
      <p:ext uri="{BB962C8B-B14F-4D97-AF65-F5344CB8AC3E}">
        <p14:creationId xmlns:p14="http://schemas.microsoft.com/office/powerpoint/2010/main" val="113396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pic>
        <p:nvPicPr>
          <p:cNvPr id="19" name="Bild 18" descr="turbine.png"/>
          <p:cNvPicPr>
            <a:picLocks noChangeAspect="1"/>
          </p:cNvPicPr>
          <p:nvPr userDrawn="1"/>
        </p:nvPicPr>
        <p:blipFill>
          <a:blip r:embed="rId2">
            <a:alphaModFix amt="38000"/>
            <a:extLst>
              <a:ext uri="{28A0092B-C50C-407E-A947-70E740481C1C}">
                <a14:useLocalDpi xmlns:a14="http://schemas.microsoft.com/office/drawing/2010/main" val="0"/>
              </a:ext>
            </a:extLst>
          </a:blip>
          <a:stretch>
            <a:fillRect/>
          </a:stretch>
        </p:blipFill>
        <p:spPr>
          <a:xfrm>
            <a:off x="0" y="0"/>
            <a:ext cx="3608832" cy="6858000"/>
          </a:xfrm>
          <a:prstGeom prst="rect">
            <a:avLst/>
          </a:prstGeom>
        </p:spPr>
      </p:pic>
      <p:pic>
        <p:nvPicPr>
          <p:cNvPr id="20" name="Bild 19"/>
          <p:cNvPicPr>
            <a:picLocks noChangeAspect="1"/>
          </p:cNvPicPr>
          <p:nvPr userDrawn="1"/>
        </p:nvPicPr>
        <p:blipFill>
          <a:blip r:embed="rId3"/>
          <a:stretch>
            <a:fillRect/>
          </a:stretch>
        </p:blipFill>
        <p:spPr>
          <a:xfrm>
            <a:off x="0" y="6651680"/>
            <a:ext cx="9144000" cy="206375"/>
          </a:xfrm>
          <a:prstGeom prst="rect">
            <a:avLst/>
          </a:prstGeom>
        </p:spPr>
      </p:pic>
      <p:pic>
        <p:nvPicPr>
          <p:cNvPr id="21" name="Bild 20" descr="lgog_sCO2fle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77760" y="199380"/>
            <a:ext cx="1801139" cy="867420"/>
          </a:xfrm>
          <a:prstGeom prst="rect">
            <a:avLst/>
          </a:prstGeom>
        </p:spPr>
      </p:pic>
      <p:sp>
        <p:nvSpPr>
          <p:cNvPr id="4" name="Espace réservé du numéro de diapositive 6"/>
          <p:cNvSpPr>
            <a:spLocks noGrp="1"/>
          </p:cNvSpPr>
          <p:nvPr>
            <p:ph type="sldNum" sz="quarter" idx="12"/>
          </p:nvPr>
        </p:nvSpPr>
        <p:spPr>
          <a:xfrm>
            <a:off x="8172451" y="6286555"/>
            <a:ext cx="584064" cy="273844"/>
          </a:xfrm>
          <a:prstGeom prst="rect">
            <a:avLst/>
          </a:prstGeom>
        </p:spPr>
        <p:txBody>
          <a:bodyPr/>
          <a:lstStyle>
            <a:lvl1pPr algn="r">
              <a:defRPr sz="1400" b="1">
                <a:solidFill>
                  <a:schemeClr val="accent1"/>
                </a:solidFill>
                <a:latin typeface="+mn-lt"/>
                <a:ea typeface="Khand" charset="0"/>
                <a:cs typeface="Arial"/>
              </a:defRPr>
            </a:lvl1pPr>
          </a:lstStyle>
          <a:p>
            <a:fld id="{90E791AF-9CA2-E049-84C1-45208E7CD0E8}" type="slidenum">
              <a:rPr lang="fr-FR" smtClean="0"/>
              <a:pPr/>
              <a:t>‹#›</a:t>
            </a:fld>
            <a:endParaRPr lang="fr-FR" dirty="0"/>
          </a:p>
        </p:txBody>
      </p:sp>
      <p:sp>
        <p:nvSpPr>
          <p:cNvPr id="5" name="Datumsplatzhalter 3"/>
          <p:cNvSpPr>
            <a:spLocks noGrp="1"/>
          </p:cNvSpPr>
          <p:nvPr>
            <p:ph type="dt" sz="half" idx="13"/>
          </p:nvPr>
        </p:nvSpPr>
        <p:spPr>
          <a:xfrm>
            <a:off x="720091" y="6286554"/>
            <a:ext cx="889634" cy="273844"/>
          </a:xfrm>
          <a:prstGeom prst="rect">
            <a:avLst/>
          </a:prstGeom>
        </p:spPr>
        <p:txBody>
          <a:bodyPr/>
          <a:lstStyle>
            <a:lvl1pPr>
              <a:defRPr sz="1400">
                <a:solidFill>
                  <a:srgbClr val="0097B9"/>
                </a:solidFill>
              </a:defRPr>
            </a:lvl1pPr>
          </a:lstStyle>
          <a:p>
            <a:fld id="{971E5E74-1D9F-D945-A6E6-D4432191A34C}" type="datetimeFigureOut">
              <a:rPr lang="de-DE" smtClean="0"/>
              <a:pPr/>
              <a:t>11.07.2018</a:t>
            </a:fld>
            <a:endParaRPr lang="de-DE" dirty="0"/>
          </a:p>
        </p:txBody>
      </p:sp>
      <p:sp>
        <p:nvSpPr>
          <p:cNvPr id="10" name="Titre 16"/>
          <p:cNvSpPr>
            <a:spLocks noGrp="1"/>
          </p:cNvSpPr>
          <p:nvPr>
            <p:ph type="title" hasCustomPrompt="1"/>
          </p:nvPr>
        </p:nvSpPr>
        <p:spPr>
          <a:xfrm>
            <a:off x="720091" y="431465"/>
            <a:ext cx="6299834" cy="1270670"/>
          </a:xfrm>
          <a:prstGeom prst="rect">
            <a:avLst/>
          </a:prstGeom>
          <a:ln>
            <a:noFill/>
          </a:ln>
        </p:spPr>
        <p:txBody>
          <a:bodyPr anchor="t"/>
          <a:lstStyle>
            <a:lvl1pPr>
              <a:lnSpc>
                <a:spcPct val="100000"/>
              </a:lnSpc>
              <a:defRPr sz="3200" b="1" i="0" spc="0">
                <a:solidFill>
                  <a:srgbClr val="0097B9"/>
                </a:solidFill>
                <a:latin typeface="+mj-lt"/>
                <a:ea typeface="Khand" charset="0"/>
                <a:cs typeface="Arial"/>
              </a:defRPr>
            </a:lvl1pPr>
          </a:lstStyle>
          <a:p>
            <a:r>
              <a:rPr lang="fr-FR" dirty="0" err="1"/>
              <a:t>Thank</a:t>
            </a:r>
            <a:r>
              <a:rPr lang="fr-FR" dirty="0"/>
              <a:t> </a:t>
            </a:r>
            <a:r>
              <a:rPr lang="fr-FR" dirty="0" err="1"/>
              <a:t>you</a:t>
            </a:r>
            <a:r>
              <a:rPr lang="fr-FR" dirty="0"/>
              <a:t>!</a:t>
            </a:r>
          </a:p>
        </p:txBody>
      </p:sp>
      <p:sp>
        <p:nvSpPr>
          <p:cNvPr id="12" name="Textplatzhalter 11"/>
          <p:cNvSpPr>
            <a:spLocks noGrp="1"/>
          </p:cNvSpPr>
          <p:nvPr>
            <p:ph type="body" sz="quarter" idx="15" hasCustomPrompt="1"/>
          </p:nvPr>
        </p:nvSpPr>
        <p:spPr>
          <a:xfrm>
            <a:off x="2706291" y="2159000"/>
            <a:ext cx="4313634" cy="368300"/>
          </a:xfrm>
          <a:prstGeom prst="rect">
            <a:avLst/>
          </a:prstGeom>
        </p:spPr>
        <p:txBody>
          <a:bodyPr vert="horz"/>
          <a:lstStyle>
            <a:lvl1pPr marL="0" indent="0">
              <a:buNone/>
              <a:defRPr sz="1400" b="1"/>
            </a:lvl1pPr>
            <a:lvl2pPr>
              <a:defRPr sz="1400"/>
            </a:lvl2pPr>
            <a:lvl3pPr>
              <a:defRPr sz="1400"/>
            </a:lvl3pPr>
            <a:lvl4pPr>
              <a:defRPr sz="1400"/>
            </a:lvl4pPr>
            <a:lvl5pPr>
              <a:defRPr sz="1400"/>
            </a:lvl5pPr>
          </a:lstStyle>
          <a:p>
            <a:pPr lvl="0"/>
            <a:r>
              <a:rPr lang="de-DE" dirty="0"/>
              <a:t>Name</a:t>
            </a:r>
          </a:p>
        </p:txBody>
      </p:sp>
      <p:sp>
        <p:nvSpPr>
          <p:cNvPr id="13" name="Textplatzhalter 11"/>
          <p:cNvSpPr>
            <a:spLocks noGrp="1"/>
          </p:cNvSpPr>
          <p:nvPr>
            <p:ph type="body" sz="quarter" idx="16" hasCustomPrompt="1"/>
          </p:nvPr>
        </p:nvSpPr>
        <p:spPr>
          <a:xfrm>
            <a:off x="2706291" y="2641600"/>
            <a:ext cx="4313634" cy="1460500"/>
          </a:xfrm>
          <a:prstGeom prst="rect">
            <a:avLst/>
          </a:prstGeom>
        </p:spPr>
        <p:txBody>
          <a:bodyPr vert="horz"/>
          <a:lstStyle>
            <a:lvl1pPr marL="0" marR="0" indent="0" algn="l" defTabSz="914400" rtl="0" eaLnBrk="1" fontAlgn="auto" latinLnBrk="0" hangingPunct="1">
              <a:lnSpc>
                <a:spcPct val="90000"/>
              </a:lnSpc>
              <a:spcBef>
                <a:spcPts val="1000"/>
              </a:spcBef>
              <a:spcAft>
                <a:spcPts val="0"/>
              </a:spcAft>
              <a:buClrTx/>
              <a:buSzTx/>
              <a:buFont typeface="Arial"/>
              <a:buNone/>
              <a:tabLst/>
              <a:defRPr sz="1400" b="0"/>
            </a:lvl1pPr>
            <a:lvl2pPr>
              <a:defRPr sz="1400"/>
            </a:lvl2pPr>
            <a:lvl3pPr>
              <a:defRPr sz="1400"/>
            </a:lvl3pPr>
            <a:lvl4pPr>
              <a:defRPr sz="1400"/>
            </a:lvl4pPr>
            <a:lvl5pPr>
              <a:defRPr sz="1400"/>
            </a:lvl5pPr>
          </a:lstStyle>
          <a:p>
            <a:pPr lvl="0"/>
            <a:r>
              <a:rPr lang="de-DE" dirty="0" err="1"/>
              <a:t>e-mail</a:t>
            </a:r>
            <a:r>
              <a:rPr lang="de-DE" dirty="0"/>
              <a:t>	</a:t>
            </a:r>
            <a:r>
              <a:rPr lang="de-DE" dirty="0" err="1"/>
              <a:t>xyz@xyz.com</a:t>
            </a:r>
            <a:endParaRPr lang="de-DE" dirty="0"/>
          </a:p>
          <a:p>
            <a:pPr lvl="0"/>
            <a:r>
              <a:rPr lang="de-DE" dirty="0" err="1"/>
              <a:t>phone</a:t>
            </a:r>
            <a:r>
              <a:rPr lang="de-DE" dirty="0"/>
              <a:t>	0123456789</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de-DE" dirty="0"/>
              <a:t>fax	123456789</a:t>
            </a:r>
          </a:p>
          <a:p>
            <a:pPr lvl="0"/>
            <a:endParaRPr lang="de-DE" dirty="0"/>
          </a:p>
        </p:txBody>
      </p:sp>
      <p:sp>
        <p:nvSpPr>
          <p:cNvPr id="14" name="Textplatzhalter 11"/>
          <p:cNvSpPr>
            <a:spLocks noGrp="1"/>
          </p:cNvSpPr>
          <p:nvPr>
            <p:ph type="body" sz="quarter" idx="17" hasCustomPrompt="1"/>
          </p:nvPr>
        </p:nvSpPr>
        <p:spPr>
          <a:xfrm>
            <a:off x="2706291" y="4305300"/>
            <a:ext cx="4313634" cy="1257300"/>
          </a:xfrm>
          <a:prstGeom prst="rect">
            <a:avLst/>
          </a:prstGeom>
        </p:spPr>
        <p:txBody>
          <a:bodyPr vert="horz"/>
          <a:lstStyle>
            <a:lvl1pPr marL="0" indent="0">
              <a:buNone/>
              <a:defRPr sz="1400" b="0"/>
            </a:lvl1pPr>
            <a:lvl2pPr>
              <a:defRPr sz="1400"/>
            </a:lvl2pPr>
            <a:lvl3pPr>
              <a:defRPr sz="1400"/>
            </a:lvl3pPr>
            <a:lvl4pPr>
              <a:defRPr sz="1400"/>
            </a:lvl4pPr>
            <a:lvl5pPr>
              <a:defRPr sz="1400"/>
            </a:lvl5pPr>
          </a:lstStyle>
          <a:p>
            <a:pPr lvl="0"/>
            <a:r>
              <a:rPr lang="de-DE" dirty="0"/>
              <a:t>Company</a:t>
            </a:r>
          </a:p>
          <a:p>
            <a:pPr lvl="0"/>
            <a:r>
              <a:rPr lang="de-DE" dirty="0" err="1"/>
              <a:t>further</a:t>
            </a:r>
            <a:r>
              <a:rPr lang="de-DE" dirty="0"/>
              <a:t> </a:t>
            </a:r>
            <a:r>
              <a:rPr lang="de-DE" dirty="0" err="1"/>
              <a:t>information</a:t>
            </a:r>
            <a:endParaRPr lang="de-DE" dirty="0"/>
          </a:p>
        </p:txBody>
      </p:sp>
      <p:sp>
        <p:nvSpPr>
          <p:cNvPr id="17" name="Bildplatzhalter 16"/>
          <p:cNvSpPr>
            <a:spLocks noGrp="1"/>
          </p:cNvSpPr>
          <p:nvPr>
            <p:ph type="pic" sz="quarter" idx="18" hasCustomPrompt="1"/>
          </p:nvPr>
        </p:nvSpPr>
        <p:spPr>
          <a:xfrm>
            <a:off x="720328" y="2159000"/>
            <a:ext cx="1356122" cy="2146300"/>
          </a:xfrm>
          <a:prstGeom prst="rect">
            <a:avLst/>
          </a:prstGeom>
        </p:spPr>
        <p:txBody>
          <a:bodyPr vert="horz"/>
          <a:lstStyle>
            <a:lvl1pPr marL="0" indent="0">
              <a:buNone/>
              <a:defRPr sz="1800"/>
            </a:lvl1pPr>
          </a:lstStyle>
          <a:p>
            <a:r>
              <a:rPr lang="de-DE" dirty="0" err="1"/>
              <a:t>picture</a:t>
            </a:r>
            <a:endParaRPr lang="de-DE" dirty="0"/>
          </a:p>
        </p:txBody>
      </p:sp>
    </p:spTree>
    <p:extLst>
      <p:ext uri="{BB962C8B-B14F-4D97-AF65-F5344CB8AC3E}">
        <p14:creationId xmlns:p14="http://schemas.microsoft.com/office/powerpoint/2010/main" val="184363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417309"/>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78" r:id="rId3"/>
    <p:sldLayoutId id="2147483680" r:id="rId4"/>
    <p:sldLayoutId id="2147483682" r:id="rId5"/>
    <p:sldLayoutId id="2147483686" r:id="rId6"/>
    <p:sldLayoutId id="2147483683"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hyperlink" Target="http://www.sco2-hero.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sco2flex" TargetMode="External"/><Relationship Id="rId7" Type="http://schemas.openxmlformats.org/officeDocument/2006/relationships/hyperlink" Target="mailto:info@sco2-flex.eu" TargetMode="External"/><Relationship Id="rId2" Type="http://schemas.openxmlformats.org/officeDocument/2006/relationships/hyperlink" Target="http://www.sco2-flex.eu/" TargetMode="External"/><Relationship Id="rId1" Type="http://schemas.openxmlformats.org/officeDocument/2006/relationships/slideLayout" Target="../slideLayouts/slideLayout3.xml"/><Relationship Id="rId6" Type="http://schemas.openxmlformats.org/officeDocument/2006/relationships/hyperlink" Target="mailto:albannie.cagnac-1@edf.fr" TargetMode="External"/><Relationship Id="rId5" Type="http://schemas.openxmlformats.org/officeDocument/2006/relationships/hyperlink" Target="https://www.linkedin.com/groups/12100887" TargetMode="External"/><Relationship Id="rId4" Type="http://schemas.openxmlformats.org/officeDocument/2006/relationships/hyperlink" Target="https://www.linkedin.com/company/2815752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Supporting the electricity system</a:t>
            </a:r>
          </a:p>
        </p:txBody>
      </p:sp>
      <p:sp>
        <p:nvSpPr>
          <p:cNvPr id="3" name="Textplatzhalter 2"/>
          <p:cNvSpPr>
            <a:spLocks noGrp="1"/>
          </p:cNvSpPr>
          <p:nvPr>
            <p:ph type="body" sz="quarter" idx="10"/>
          </p:nvPr>
        </p:nvSpPr>
        <p:spPr/>
        <p:txBody>
          <a:bodyPr/>
          <a:lstStyle/>
          <a:p>
            <a:r>
              <a:rPr lang="en-US" dirty="0"/>
              <a:t>By making fossil fuel based electricity production more flexible</a:t>
            </a:r>
            <a:endParaRPr lang="de-DE" dirty="0"/>
          </a:p>
        </p:txBody>
      </p:sp>
    </p:spTree>
    <p:extLst>
      <p:ext uri="{BB962C8B-B14F-4D97-AF65-F5344CB8AC3E}">
        <p14:creationId xmlns:p14="http://schemas.microsoft.com/office/powerpoint/2010/main" val="282239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What is </a:t>
            </a:r>
            <a:r>
              <a:rPr lang="en-US" dirty="0"/>
              <a:t>sCO</a:t>
            </a:r>
            <a:r>
              <a:rPr lang="en-US" baseline="-25000" dirty="0"/>
              <a:t>2</a:t>
            </a:r>
            <a:r>
              <a:rPr lang="en-US" dirty="0"/>
              <a:t>-Flex</a:t>
            </a:r>
            <a:r>
              <a:rPr lang="de-DE" dirty="0"/>
              <a:t>?</a:t>
            </a:r>
          </a:p>
        </p:txBody>
      </p:sp>
      <p:sp>
        <p:nvSpPr>
          <p:cNvPr id="3" name="Textplatzhalter 2"/>
          <p:cNvSpPr>
            <a:spLocks noGrp="1"/>
          </p:cNvSpPr>
          <p:nvPr>
            <p:ph type="body" sz="quarter" idx="10"/>
          </p:nvPr>
        </p:nvSpPr>
        <p:spPr>
          <a:xfrm>
            <a:off x="720329" y="1841501"/>
            <a:ext cx="7689894" cy="4275668"/>
          </a:xfrm>
        </p:spPr>
        <p:txBody>
          <a:bodyPr/>
          <a:lstStyle/>
          <a:p>
            <a:pPr algn="ctr"/>
            <a:r>
              <a:rPr lang="en-US" sz="2400" dirty="0"/>
              <a:t>The </a:t>
            </a:r>
            <a:r>
              <a:rPr lang="en-US" sz="2400" b="1" dirty="0"/>
              <a:t>Supercritical CO</a:t>
            </a:r>
            <a:r>
              <a:rPr lang="en-US" sz="2400" b="1" baseline="-25000" dirty="0"/>
              <a:t>2</a:t>
            </a:r>
            <a:r>
              <a:rPr lang="en-US" sz="2400" b="1" dirty="0"/>
              <a:t> Cycle for Flexible &amp; Sustainable Support to the Electricity System</a:t>
            </a:r>
            <a:r>
              <a:rPr lang="en-US" sz="2400" dirty="0"/>
              <a:t> (sCO</a:t>
            </a:r>
            <a:r>
              <a:rPr lang="en-US" sz="2400" baseline="-25000" dirty="0"/>
              <a:t>2</a:t>
            </a:r>
            <a:r>
              <a:rPr lang="en-US" sz="2400" dirty="0"/>
              <a:t>-Flex) is an EU funded project that </a:t>
            </a:r>
            <a:r>
              <a:rPr lang="en-US" sz="2400" b="1" dirty="0"/>
              <a:t>aims to adapt fossil-fuel power plants to the future energy system requirements</a:t>
            </a:r>
            <a:r>
              <a:rPr lang="en-US" sz="2400" dirty="0"/>
              <a:t>.</a:t>
            </a:r>
          </a:p>
          <a:p>
            <a:pPr algn="ctr"/>
            <a:endParaRPr lang="en-US" dirty="0"/>
          </a:p>
          <a:p>
            <a:pPr algn="ctr"/>
            <a:r>
              <a:rPr lang="en-US" dirty="0"/>
              <a:t>The project has awarded a Grant of € 5,630,855.00 by the European Commission through a H2020 </a:t>
            </a:r>
            <a:r>
              <a:rPr lang="en-US" dirty="0" err="1"/>
              <a:t>programme</a:t>
            </a:r>
            <a:r>
              <a:rPr lang="en-US" dirty="0"/>
              <a:t>. </a:t>
            </a:r>
          </a:p>
          <a:p>
            <a:pPr algn="ctr"/>
            <a:endParaRPr lang="en-US" dirty="0"/>
          </a:p>
          <a:p>
            <a:pPr algn="ctr"/>
            <a:r>
              <a:rPr lang="en-US" dirty="0"/>
              <a:t>sCO</a:t>
            </a:r>
            <a:r>
              <a:rPr lang="en-US" baseline="-25000" dirty="0"/>
              <a:t>2</a:t>
            </a:r>
            <a:r>
              <a:rPr lang="en-US" dirty="0"/>
              <a:t>-Flex started in January 2018 and will run for 36 months.</a:t>
            </a:r>
          </a:p>
          <a:p>
            <a:endParaRPr lang="en-US" dirty="0"/>
          </a:p>
        </p:txBody>
      </p:sp>
      <p:sp>
        <p:nvSpPr>
          <p:cNvPr id="4" name="Foliennummernplatzhalter 3"/>
          <p:cNvSpPr>
            <a:spLocks noGrp="1"/>
          </p:cNvSpPr>
          <p:nvPr>
            <p:ph type="sldNum" sz="quarter" idx="12"/>
          </p:nvPr>
        </p:nvSpPr>
        <p:spPr/>
        <p:txBody>
          <a:bodyPr/>
          <a:lstStyle/>
          <a:p>
            <a:fld id="{90E791AF-9CA2-E049-84C1-45208E7CD0E8}" type="slidenum">
              <a:rPr lang="fr-FR" smtClean="0"/>
              <a:pPr/>
              <a:t>2</a:t>
            </a:fld>
            <a:endParaRPr lang="fr-FR" dirty="0"/>
          </a:p>
        </p:txBody>
      </p:sp>
      <p:sp>
        <p:nvSpPr>
          <p:cNvPr id="5" name="Datumsplatzhalter 4"/>
          <p:cNvSpPr>
            <a:spLocks noGrp="1"/>
          </p:cNvSpPr>
          <p:nvPr>
            <p:ph type="dt" sz="half" idx="13"/>
          </p:nvPr>
        </p:nvSpPr>
        <p:spPr/>
        <p:txBody>
          <a:bodyPr/>
          <a:lstStyle/>
          <a:p>
            <a:fld id="{971E5E74-1D9F-D945-A6E6-D4432191A34C}" type="datetimeFigureOut">
              <a:rPr lang="de-DE" smtClean="0"/>
              <a:pPr/>
              <a:t>11.07.2018</a:t>
            </a:fld>
            <a:endParaRPr lang="de-DE" dirty="0"/>
          </a:p>
        </p:txBody>
      </p:sp>
      <p:sp>
        <p:nvSpPr>
          <p:cNvPr id="6" name="Textplatzhalter 5"/>
          <p:cNvSpPr>
            <a:spLocks noGrp="1"/>
          </p:cNvSpPr>
          <p:nvPr>
            <p:ph type="body" sz="quarter" idx="14"/>
          </p:nvPr>
        </p:nvSpPr>
        <p:spPr/>
        <p:txBody>
          <a:bodyPr/>
          <a:lstStyle/>
          <a:p>
            <a:endParaRPr lang="de-DE" dirty="0"/>
          </a:p>
        </p:txBody>
      </p:sp>
    </p:spTree>
    <p:extLst>
      <p:ext uri="{BB962C8B-B14F-4D97-AF65-F5344CB8AC3E}">
        <p14:creationId xmlns:p14="http://schemas.microsoft.com/office/powerpoint/2010/main" val="301381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0E791AF-9CA2-E049-84C1-45208E7CD0E8}" type="slidenum">
              <a:rPr lang="fr-FR" smtClean="0"/>
              <a:pPr/>
              <a:t>3</a:t>
            </a:fld>
            <a:endParaRPr lang="fr-FR" dirty="0"/>
          </a:p>
        </p:txBody>
      </p:sp>
      <p:sp>
        <p:nvSpPr>
          <p:cNvPr id="3" name="Datumsplatzhalter 2"/>
          <p:cNvSpPr>
            <a:spLocks noGrp="1"/>
          </p:cNvSpPr>
          <p:nvPr>
            <p:ph type="dt" sz="half" idx="14"/>
          </p:nvPr>
        </p:nvSpPr>
        <p:spPr/>
        <p:txBody>
          <a:bodyPr/>
          <a:lstStyle/>
          <a:p>
            <a:fld id="{971E5E74-1D9F-D945-A6E6-D4432191A34C}" type="datetimeFigureOut">
              <a:rPr lang="de-DE" smtClean="0"/>
              <a:pPr/>
              <a:t>11.07.2018</a:t>
            </a:fld>
            <a:endParaRPr lang="de-DE" dirty="0"/>
          </a:p>
        </p:txBody>
      </p:sp>
      <p:sp>
        <p:nvSpPr>
          <p:cNvPr id="4" name="Textplatzhalter 3"/>
          <p:cNvSpPr>
            <a:spLocks noGrp="1"/>
          </p:cNvSpPr>
          <p:nvPr>
            <p:ph type="body" sz="quarter" idx="15"/>
          </p:nvPr>
        </p:nvSpPr>
        <p:spPr/>
        <p:txBody>
          <a:bodyPr/>
          <a:lstStyle/>
          <a:p>
            <a:endParaRPr lang="de-DE"/>
          </a:p>
        </p:txBody>
      </p:sp>
      <p:sp>
        <p:nvSpPr>
          <p:cNvPr id="5" name="Textplatzhalter 4"/>
          <p:cNvSpPr>
            <a:spLocks noGrp="1"/>
          </p:cNvSpPr>
          <p:nvPr>
            <p:ph type="body" sz="quarter" idx="10"/>
          </p:nvPr>
        </p:nvSpPr>
        <p:spPr>
          <a:xfrm>
            <a:off x="596150" y="1258004"/>
            <a:ext cx="3746897" cy="4275668"/>
          </a:xfrm>
        </p:spPr>
        <p:txBody>
          <a:bodyPr/>
          <a:lstStyle/>
          <a:p>
            <a:pPr algn="ctr">
              <a:lnSpc>
                <a:spcPct val="100000"/>
              </a:lnSpc>
            </a:pPr>
            <a:r>
              <a:rPr lang="en-US" sz="2000" dirty="0"/>
              <a:t>Conventional plants could foster the integration of renewable energy sources (such as wind and solar) by </a:t>
            </a:r>
            <a:r>
              <a:rPr lang="en-US" sz="2000" b="1" dirty="0"/>
              <a:t>off-setting their intermittent nature providing fluctuating back-up power and helping stabilize the grid</a:t>
            </a:r>
            <a:r>
              <a:rPr lang="en-US" sz="2000" dirty="0"/>
              <a:t>. </a:t>
            </a:r>
          </a:p>
          <a:p>
            <a:pPr algn="ctr">
              <a:lnSpc>
                <a:spcPct val="100000"/>
              </a:lnSpc>
            </a:pPr>
            <a:r>
              <a:rPr lang="en-US" sz="2000" dirty="0"/>
              <a:t>However, these plants are not currently fit to undergo huge power output fluctuations, as requested in future scenarios with increasingly higher shares of renewables.</a:t>
            </a:r>
          </a:p>
          <a:p>
            <a:endParaRPr lang="de-DE" dirty="0"/>
          </a:p>
        </p:txBody>
      </p:sp>
      <p:sp>
        <p:nvSpPr>
          <p:cNvPr id="6" name="Titel 5"/>
          <p:cNvSpPr>
            <a:spLocks noGrp="1"/>
          </p:cNvSpPr>
          <p:nvPr>
            <p:ph type="title"/>
          </p:nvPr>
        </p:nvSpPr>
        <p:spPr/>
        <p:txBody>
          <a:bodyPr/>
          <a:lstStyle/>
          <a:p>
            <a:r>
              <a:rPr lang="de-DE" dirty="0"/>
              <a:t>The challenge</a:t>
            </a:r>
          </a:p>
        </p:txBody>
      </p:sp>
      <p:sp>
        <p:nvSpPr>
          <p:cNvPr id="7" name="Textplatzhalter 6"/>
          <p:cNvSpPr>
            <a:spLocks noGrp="1"/>
          </p:cNvSpPr>
          <p:nvPr>
            <p:ph type="body" sz="quarter" idx="16"/>
          </p:nvPr>
        </p:nvSpPr>
        <p:spPr>
          <a:xfrm>
            <a:off x="4581390" y="2159705"/>
            <a:ext cx="4175125" cy="2538589"/>
          </a:xfrm>
        </p:spPr>
        <p:txBody>
          <a:bodyPr/>
          <a:lstStyle/>
          <a:p>
            <a:pPr marL="0" indent="0" algn="ctr">
              <a:lnSpc>
                <a:spcPct val="100000"/>
              </a:lnSpc>
              <a:buNone/>
            </a:pPr>
            <a:r>
              <a:rPr lang="en-US" sz="2000" dirty="0"/>
              <a:t>The sCO</a:t>
            </a:r>
            <a:r>
              <a:rPr lang="en-US" sz="2000" baseline="-25000" dirty="0"/>
              <a:t>2</a:t>
            </a:r>
            <a:r>
              <a:rPr lang="en-US" sz="2000" dirty="0"/>
              <a:t>-Flex consortium addresses such challenge by developing and validating a scalable/modular design of </a:t>
            </a:r>
            <a:r>
              <a:rPr lang="en-US" sz="2000" b="1" dirty="0"/>
              <a:t>a 25MWe Brayton cycle using supercritical CO</a:t>
            </a:r>
            <a:r>
              <a:rPr lang="en-US" sz="2000" b="1" baseline="-25000" dirty="0"/>
              <a:t>2</a:t>
            </a:r>
            <a:r>
              <a:rPr lang="en-US" sz="2000" b="1" dirty="0"/>
              <a:t> </a:t>
            </a:r>
            <a:r>
              <a:rPr lang="en-US" sz="2000" dirty="0"/>
              <a:t>that will enable an increase in the operational flexibility.</a:t>
            </a:r>
          </a:p>
          <a:p>
            <a:pPr marL="0" indent="0">
              <a:buNone/>
            </a:pPr>
            <a:endParaRPr lang="en-US" dirty="0"/>
          </a:p>
        </p:txBody>
      </p:sp>
    </p:spTree>
    <p:extLst>
      <p:ext uri="{BB962C8B-B14F-4D97-AF65-F5344CB8AC3E}">
        <p14:creationId xmlns:p14="http://schemas.microsoft.com/office/powerpoint/2010/main" val="3843881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Project Objectives</a:t>
            </a:r>
          </a:p>
        </p:txBody>
      </p:sp>
      <p:sp>
        <p:nvSpPr>
          <p:cNvPr id="8" name="Text Placeholder 7">
            <a:extLst>
              <a:ext uri="{FF2B5EF4-FFF2-40B4-BE49-F238E27FC236}">
                <a16:creationId xmlns:a16="http://schemas.microsoft.com/office/drawing/2014/main" id="{84BEDC6E-CA55-4C1C-A9A7-526AE3890606}"/>
              </a:ext>
            </a:extLst>
          </p:cNvPr>
          <p:cNvSpPr>
            <a:spLocks noGrp="1"/>
          </p:cNvSpPr>
          <p:nvPr>
            <p:ph type="body" sz="quarter" idx="10"/>
          </p:nvPr>
        </p:nvSpPr>
        <p:spPr>
          <a:xfrm>
            <a:off x="720091" y="1484646"/>
            <a:ext cx="7937897" cy="4275668"/>
          </a:xfrm>
        </p:spPr>
        <p:txBody>
          <a:bodyPr/>
          <a:lstStyle/>
          <a:p>
            <a:pPr>
              <a:lnSpc>
                <a:spcPct val="100000"/>
              </a:lnSpc>
            </a:pPr>
            <a:r>
              <a:rPr lang="en-GB" sz="2800" dirty="0"/>
              <a:t>The project objectives are split into 3 main categories:</a:t>
            </a:r>
            <a:endParaRPr lang="en-GB" dirty="0"/>
          </a:p>
          <a:p>
            <a:pPr marL="285750" indent="-285750">
              <a:lnSpc>
                <a:spcPct val="100000"/>
              </a:lnSpc>
              <a:buFont typeface="Arial" panose="020B0604020202020204" pitchFamily="34" charset="0"/>
              <a:buChar char="•"/>
            </a:pPr>
            <a:r>
              <a:rPr lang="en-GB" sz="2400" b="1" dirty="0"/>
              <a:t>Technical:</a:t>
            </a:r>
            <a:r>
              <a:rPr lang="en-GB" sz="2400" dirty="0"/>
              <a:t> Increasing coal powerplants flexibility and efficiency at entire load range</a:t>
            </a:r>
          </a:p>
          <a:p>
            <a:pPr marL="285750" indent="-285750">
              <a:lnSpc>
                <a:spcPct val="100000"/>
              </a:lnSpc>
              <a:buFont typeface="Arial" panose="020B0604020202020204" pitchFamily="34" charset="0"/>
              <a:buChar char="•"/>
            </a:pPr>
            <a:r>
              <a:rPr lang="en-GB" sz="2400" b="1" dirty="0"/>
              <a:t>Economic: </a:t>
            </a:r>
            <a:r>
              <a:rPr lang="en-US" sz="2400" dirty="0"/>
              <a:t>Enabling market uptake and industrial deployment of sCO</a:t>
            </a:r>
            <a:r>
              <a:rPr lang="en-US" sz="2400" baseline="-25000" dirty="0"/>
              <a:t>2</a:t>
            </a:r>
            <a:r>
              <a:rPr lang="en-US" sz="2400" dirty="0"/>
              <a:t> Brayton cycle from 2025</a:t>
            </a:r>
            <a:endParaRPr lang="en-GB" sz="2400" dirty="0"/>
          </a:p>
          <a:p>
            <a:pPr marL="285750" indent="-285750">
              <a:lnSpc>
                <a:spcPct val="100000"/>
              </a:lnSpc>
              <a:buFont typeface="Arial" panose="020B0604020202020204" pitchFamily="34" charset="0"/>
              <a:buChar char="•"/>
            </a:pPr>
            <a:r>
              <a:rPr lang="en-GB" sz="2400" b="1" dirty="0"/>
              <a:t>Environmental: </a:t>
            </a:r>
            <a:r>
              <a:rPr lang="en-US" sz="2400" dirty="0"/>
              <a:t>Mitigating fossil fuel plants’ environmental impact and foster sCO</a:t>
            </a:r>
            <a:r>
              <a:rPr lang="en-US" sz="2400" baseline="-25000" dirty="0"/>
              <a:t>2</a:t>
            </a:r>
            <a:r>
              <a:rPr lang="en-US" sz="2400" dirty="0"/>
              <a:t> technology’s acceptance</a:t>
            </a:r>
            <a:endParaRPr lang="en-GB" sz="2400" dirty="0"/>
          </a:p>
        </p:txBody>
      </p:sp>
      <p:sp>
        <p:nvSpPr>
          <p:cNvPr id="2" name="Foliennummernplatzhalter 1"/>
          <p:cNvSpPr>
            <a:spLocks noGrp="1"/>
          </p:cNvSpPr>
          <p:nvPr>
            <p:ph type="sldNum" sz="quarter" idx="12"/>
          </p:nvPr>
        </p:nvSpPr>
        <p:spPr/>
        <p:txBody>
          <a:bodyPr/>
          <a:lstStyle/>
          <a:p>
            <a:fld id="{90E791AF-9CA2-E049-84C1-45208E7CD0E8}" type="slidenum">
              <a:rPr lang="fr-FR" smtClean="0"/>
              <a:pPr/>
              <a:t>4</a:t>
            </a:fld>
            <a:endParaRPr lang="fr-FR" dirty="0"/>
          </a:p>
        </p:txBody>
      </p:sp>
      <p:sp>
        <p:nvSpPr>
          <p:cNvPr id="3" name="Datumsplatzhalter 2"/>
          <p:cNvSpPr>
            <a:spLocks noGrp="1"/>
          </p:cNvSpPr>
          <p:nvPr>
            <p:ph type="dt" sz="half" idx="13"/>
          </p:nvPr>
        </p:nvSpPr>
        <p:spPr/>
        <p:txBody>
          <a:bodyPr/>
          <a:lstStyle/>
          <a:p>
            <a:fld id="{971E5E74-1D9F-D945-A6E6-D4432191A34C}" type="datetimeFigureOut">
              <a:rPr lang="de-DE" smtClean="0"/>
              <a:pPr/>
              <a:t>11.07.2018</a:t>
            </a:fld>
            <a:endParaRPr lang="de-DE" dirty="0"/>
          </a:p>
        </p:txBody>
      </p:sp>
      <p:sp>
        <p:nvSpPr>
          <p:cNvPr id="9" name="Text Placeholder 8">
            <a:extLst>
              <a:ext uri="{FF2B5EF4-FFF2-40B4-BE49-F238E27FC236}">
                <a16:creationId xmlns:a16="http://schemas.microsoft.com/office/drawing/2014/main" id="{7BC8768F-EEBE-40F8-BF4D-073658BE11C1}"/>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71028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0E791AF-9CA2-E049-84C1-45208E7CD0E8}" type="slidenum">
              <a:rPr lang="fr-FR" smtClean="0"/>
              <a:pPr/>
              <a:t>5</a:t>
            </a:fld>
            <a:endParaRPr lang="fr-FR" dirty="0"/>
          </a:p>
        </p:txBody>
      </p:sp>
      <p:sp>
        <p:nvSpPr>
          <p:cNvPr id="3" name="Datumsplatzhalter 2"/>
          <p:cNvSpPr>
            <a:spLocks noGrp="1"/>
          </p:cNvSpPr>
          <p:nvPr>
            <p:ph type="dt" sz="half" idx="13"/>
          </p:nvPr>
        </p:nvSpPr>
        <p:spPr/>
        <p:txBody>
          <a:bodyPr/>
          <a:lstStyle/>
          <a:p>
            <a:fld id="{971E5E74-1D9F-D945-A6E6-D4432191A34C}" type="datetimeFigureOut">
              <a:rPr lang="de-DE" smtClean="0"/>
              <a:pPr/>
              <a:t>11.07.2018</a:t>
            </a:fld>
            <a:endParaRPr lang="de-DE" dirty="0"/>
          </a:p>
        </p:txBody>
      </p:sp>
      <p:sp>
        <p:nvSpPr>
          <p:cNvPr id="7" name="Text Placeholder 6">
            <a:extLst>
              <a:ext uri="{FF2B5EF4-FFF2-40B4-BE49-F238E27FC236}">
                <a16:creationId xmlns:a16="http://schemas.microsoft.com/office/drawing/2014/main" id="{92ACB058-21F2-432A-B58E-41E413D9DB86}"/>
              </a:ext>
            </a:extLst>
          </p:cNvPr>
          <p:cNvSpPr>
            <a:spLocks noGrp="1"/>
          </p:cNvSpPr>
          <p:nvPr>
            <p:ph type="body" sz="quarter" idx="14"/>
          </p:nvPr>
        </p:nvSpPr>
        <p:spPr/>
        <p:txBody>
          <a:bodyPr/>
          <a:lstStyle/>
          <a:p>
            <a:endParaRPr lang="en-GB"/>
          </a:p>
        </p:txBody>
      </p:sp>
      <p:sp>
        <p:nvSpPr>
          <p:cNvPr id="5" name="Titel 4"/>
          <p:cNvSpPr>
            <a:spLocks noGrp="1"/>
          </p:cNvSpPr>
          <p:nvPr>
            <p:ph type="title"/>
          </p:nvPr>
        </p:nvSpPr>
        <p:spPr/>
        <p:txBody>
          <a:bodyPr/>
          <a:lstStyle/>
          <a:p>
            <a:r>
              <a:rPr lang="de-DE" dirty="0"/>
              <a:t>Work flow of the project</a:t>
            </a:r>
          </a:p>
        </p:txBody>
      </p:sp>
      <p:sp>
        <p:nvSpPr>
          <p:cNvPr id="6" name="Text Placeholder 5">
            <a:extLst>
              <a:ext uri="{FF2B5EF4-FFF2-40B4-BE49-F238E27FC236}">
                <a16:creationId xmlns:a16="http://schemas.microsoft.com/office/drawing/2014/main" id="{E90613F9-E9F7-4E42-8D48-6A2208C86268}"/>
              </a:ext>
            </a:extLst>
          </p:cNvPr>
          <p:cNvSpPr>
            <a:spLocks noGrp="1"/>
          </p:cNvSpPr>
          <p:nvPr>
            <p:ph type="body" sz="quarter" idx="10"/>
          </p:nvPr>
        </p:nvSpPr>
        <p:spPr>
          <a:xfrm>
            <a:off x="419057" y="1401234"/>
            <a:ext cx="3861197" cy="4275668"/>
          </a:xfrm>
        </p:spPr>
        <p:txBody>
          <a:bodyPr/>
          <a:lstStyle/>
          <a:p>
            <a:r>
              <a:rPr lang="en-US" b="1" dirty="0"/>
              <a:t>WP1: </a:t>
            </a:r>
            <a:r>
              <a:rPr lang="en-US" dirty="0"/>
              <a:t>Specifications &amp; sCO</a:t>
            </a:r>
            <a:r>
              <a:rPr lang="en-US" baseline="-25000" dirty="0"/>
              <a:t>2</a:t>
            </a:r>
            <a:r>
              <a:rPr lang="en-US" dirty="0"/>
              <a:t>-Flex Brayton cycle</a:t>
            </a:r>
          </a:p>
          <a:p>
            <a:r>
              <a:rPr lang="en-US" b="1" dirty="0"/>
              <a:t>WP2: </a:t>
            </a:r>
            <a:r>
              <a:rPr lang="en-US" dirty="0"/>
              <a:t>Boiler development</a:t>
            </a:r>
          </a:p>
          <a:p>
            <a:r>
              <a:rPr lang="en-US" b="1" dirty="0"/>
              <a:t>WP3: </a:t>
            </a:r>
            <a:r>
              <a:rPr lang="en-US" dirty="0"/>
              <a:t>Turbomachinery development</a:t>
            </a:r>
          </a:p>
          <a:p>
            <a:r>
              <a:rPr lang="en-US" b="1" dirty="0"/>
              <a:t>WP4: </a:t>
            </a:r>
            <a:r>
              <a:rPr lang="en-US" dirty="0"/>
              <a:t>Heat exchanger (HX) development</a:t>
            </a:r>
          </a:p>
          <a:p>
            <a:r>
              <a:rPr lang="en-US" b="1" dirty="0"/>
              <a:t>WP5: </a:t>
            </a:r>
            <a:r>
              <a:rPr lang="en-US" dirty="0"/>
              <a:t>Optimization of cycle flexibility</a:t>
            </a:r>
          </a:p>
          <a:p>
            <a:r>
              <a:rPr lang="en-US" b="1" dirty="0"/>
              <a:t>WP6: </a:t>
            </a:r>
            <a:r>
              <a:rPr lang="en-US" dirty="0"/>
              <a:t>Technological validation and applications</a:t>
            </a:r>
          </a:p>
          <a:p>
            <a:r>
              <a:rPr lang="en-US" b="1" dirty="0"/>
              <a:t>WP7: </a:t>
            </a:r>
            <a:r>
              <a:rPr lang="en-US" dirty="0"/>
              <a:t>Financial, environmental and social impact</a:t>
            </a:r>
          </a:p>
          <a:p>
            <a:r>
              <a:rPr lang="en-US" b="1" dirty="0"/>
              <a:t>WP8: </a:t>
            </a:r>
            <a:r>
              <a:rPr lang="en-US" dirty="0"/>
              <a:t>Exploitation &amp; Dissemination of the results</a:t>
            </a:r>
          </a:p>
          <a:p>
            <a:r>
              <a:rPr lang="en-US" b="1" dirty="0"/>
              <a:t>WP9: </a:t>
            </a:r>
            <a:r>
              <a:rPr lang="en-US" dirty="0"/>
              <a:t>Project management</a:t>
            </a:r>
            <a:endParaRPr lang="en-GB" dirty="0"/>
          </a:p>
        </p:txBody>
      </p:sp>
      <p:sp>
        <p:nvSpPr>
          <p:cNvPr id="10" name="Picture Placeholder 9">
            <a:extLst>
              <a:ext uri="{FF2B5EF4-FFF2-40B4-BE49-F238E27FC236}">
                <a16:creationId xmlns:a16="http://schemas.microsoft.com/office/drawing/2014/main" id="{9F608735-6EE5-4E88-94D1-EA625A9CADE7}"/>
              </a:ext>
            </a:extLst>
          </p:cNvPr>
          <p:cNvSpPr>
            <a:spLocks noGrp="1"/>
          </p:cNvSpPr>
          <p:nvPr>
            <p:ph type="pic" sz="quarter" idx="15"/>
          </p:nvPr>
        </p:nvSpPr>
        <p:spPr/>
      </p:sp>
      <p:pic>
        <p:nvPicPr>
          <p:cNvPr id="4" name="Picture 3">
            <a:extLst>
              <a:ext uri="{FF2B5EF4-FFF2-40B4-BE49-F238E27FC236}">
                <a16:creationId xmlns:a16="http://schemas.microsoft.com/office/drawing/2014/main" id="{0880B302-EE1D-4361-97B6-7CDB749CDB67}"/>
              </a:ext>
            </a:extLst>
          </p:cNvPr>
          <p:cNvPicPr>
            <a:picLocks noChangeAspect="1"/>
          </p:cNvPicPr>
          <p:nvPr/>
        </p:nvPicPr>
        <p:blipFill>
          <a:blip r:embed="rId2"/>
          <a:stretch>
            <a:fillRect/>
          </a:stretch>
        </p:blipFill>
        <p:spPr>
          <a:xfrm>
            <a:off x="4280254" y="1317150"/>
            <a:ext cx="4701557" cy="4800019"/>
          </a:xfrm>
          <a:prstGeom prst="rect">
            <a:avLst/>
          </a:prstGeom>
        </p:spPr>
      </p:pic>
    </p:spTree>
    <p:extLst>
      <p:ext uri="{BB962C8B-B14F-4D97-AF65-F5344CB8AC3E}">
        <p14:creationId xmlns:p14="http://schemas.microsoft.com/office/powerpoint/2010/main" val="2456565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0E791AF-9CA2-E049-84C1-45208E7CD0E8}" type="slidenum">
              <a:rPr lang="fr-FR" smtClean="0"/>
              <a:pPr/>
              <a:t>6</a:t>
            </a:fld>
            <a:endParaRPr lang="fr-FR" dirty="0"/>
          </a:p>
        </p:txBody>
      </p:sp>
      <p:sp>
        <p:nvSpPr>
          <p:cNvPr id="3" name="Datumsplatzhalter 2"/>
          <p:cNvSpPr>
            <a:spLocks noGrp="1"/>
          </p:cNvSpPr>
          <p:nvPr>
            <p:ph type="dt" sz="half" idx="13"/>
          </p:nvPr>
        </p:nvSpPr>
        <p:spPr/>
        <p:txBody>
          <a:bodyPr/>
          <a:lstStyle/>
          <a:p>
            <a:fld id="{971E5E74-1D9F-D945-A6E6-D4432191A34C}" type="datetimeFigureOut">
              <a:rPr lang="de-DE" smtClean="0"/>
              <a:pPr/>
              <a:t>11.07.2018</a:t>
            </a:fld>
            <a:endParaRPr lang="de-DE" dirty="0"/>
          </a:p>
        </p:txBody>
      </p:sp>
      <p:sp>
        <p:nvSpPr>
          <p:cNvPr id="7" name="Text Placeholder 6">
            <a:extLst>
              <a:ext uri="{FF2B5EF4-FFF2-40B4-BE49-F238E27FC236}">
                <a16:creationId xmlns:a16="http://schemas.microsoft.com/office/drawing/2014/main" id="{92ACB058-21F2-432A-B58E-41E413D9DB86}"/>
              </a:ext>
            </a:extLst>
          </p:cNvPr>
          <p:cNvSpPr>
            <a:spLocks noGrp="1"/>
          </p:cNvSpPr>
          <p:nvPr>
            <p:ph type="body" sz="quarter" idx="14"/>
          </p:nvPr>
        </p:nvSpPr>
        <p:spPr/>
        <p:txBody>
          <a:bodyPr/>
          <a:lstStyle/>
          <a:p>
            <a:endParaRPr lang="en-GB"/>
          </a:p>
        </p:txBody>
      </p:sp>
      <p:sp>
        <p:nvSpPr>
          <p:cNvPr id="5" name="Titel 4"/>
          <p:cNvSpPr>
            <a:spLocks noGrp="1"/>
          </p:cNvSpPr>
          <p:nvPr>
            <p:ph type="title"/>
          </p:nvPr>
        </p:nvSpPr>
        <p:spPr>
          <a:xfrm>
            <a:off x="442077" y="304483"/>
            <a:ext cx="6299834" cy="1270670"/>
          </a:xfrm>
        </p:spPr>
        <p:txBody>
          <a:bodyPr/>
          <a:lstStyle/>
          <a:p>
            <a:r>
              <a:rPr lang="en-US" dirty="0"/>
              <a:t>sCO</a:t>
            </a:r>
            <a:r>
              <a:rPr lang="en-US" baseline="-25000" dirty="0"/>
              <a:t>2</a:t>
            </a:r>
            <a:r>
              <a:rPr lang="en-US" dirty="0"/>
              <a:t>-Flex </a:t>
            </a:r>
            <a:r>
              <a:rPr lang="de-DE" dirty="0"/>
              <a:t>Consortium</a:t>
            </a:r>
          </a:p>
        </p:txBody>
      </p:sp>
      <p:sp>
        <p:nvSpPr>
          <p:cNvPr id="6" name="Text Placeholder 5">
            <a:extLst>
              <a:ext uri="{FF2B5EF4-FFF2-40B4-BE49-F238E27FC236}">
                <a16:creationId xmlns:a16="http://schemas.microsoft.com/office/drawing/2014/main" id="{E90613F9-E9F7-4E42-8D48-6A2208C86268}"/>
              </a:ext>
            </a:extLst>
          </p:cNvPr>
          <p:cNvSpPr>
            <a:spLocks noGrp="1"/>
          </p:cNvSpPr>
          <p:nvPr>
            <p:ph type="body" sz="quarter" idx="10"/>
          </p:nvPr>
        </p:nvSpPr>
        <p:spPr>
          <a:xfrm>
            <a:off x="442077" y="1316669"/>
            <a:ext cx="3861197" cy="4275668"/>
          </a:xfrm>
        </p:spPr>
        <p:txBody>
          <a:bodyPr/>
          <a:lstStyle/>
          <a:p>
            <a:pPr>
              <a:lnSpc>
                <a:spcPct val="100000"/>
              </a:lnSpc>
            </a:pPr>
            <a:r>
              <a:rPr lang="en-US" sz="1600" dirty="0"/>
              <a:t>sCO2-FLEX is an industry based consortium made up of </a:t>
            </a:r>
            <a:r>
              <a:rPr lang="en-US" sz="1600" b="1" dirty="0"/>
              <a:t>10 experienced key players from 5 different EU member states</a:t>
            </a:r>
            <a:r>
              <a:rPr lang="en-US" sz="1600" dirty="0"/>
              <a:t> led by ELECTRICITE DE FRANCE (EDF).</a:t>
            </a:r>
          </a:p>
          <a:p>
            <a:pPr>
              <a:lnSpc>
                <a:spcPct val="100000"/>
              </a:lnSpc>
            </a:pPr>
            <a:r>
              <a:rPr lang="en-US" sz="1600" dirty="0"/>
              <a:t>The consortium includes large technology companies: BAKER HUGHES, A GE COMPANY; UJV REZ; CENTRO SVILUPPO MATERIALI (Rina-Consulting-Centro </a:t>
            </a:r>
            <a:r>
              <a:rPr lang="en-US" sz="1600" dirty="0" err="1"/>
              <a:t>Sviluppo</a:t>
            </a:r>
            <a:r>
              <a:rPr lang="en-US" sz="1600" dirty="0"/>
              <a:t> </a:t>
            </a:r>
            <a:r>
              <a:rPr lang="en-US" sz="1600" dirty="0" err="1"/>
              <a:t>Materiali</a:t>
            </a:r>
            <a:r>
              <a:rPr lang="en-US" sz="1600" dirty="0"/>
              <a:t>); CENTRUM  VYZKUMU REZ;  </a:t>
            </a:r>
          </a:p>
          <a:p>
            <a:pPr>
              <a:lnSpc>
                <a:spcPct val="100000"/>
              </a:lnSpc>
            </a:pPr>
            <a:r>
              <a:rPr lang="en-US" sz="1600" dirty="0"/>
              <a:t>SMEs: FIVES CRYO, ZABALA INNOVATION CONSULTING </a:t>
            </a:r>
          </a:p>
          <a:p>
            <a:pPr>
              <a:lnSpc>
                <a:spcPct val="100000"/>
              </a:lnSpc>
            </a:pPr>
            <a:r>
              <a:rPr lang="en-US" sz="1600" dirty="0"/>
              <a:t>and academic institutions: POLITECNICO DI MILANO, UNIVERSITAET DUISBURG-ESSEN, UNIVERSITAET STUTTGART.</a:t>
            </a:r>
            <a:endParaRPr lang="en-GB" sz="1600" dirty="0"/>
          </a:p>
        </p:txBody>
      </p:sp>
      <p:pic>
        <p:nvPicPr>
          <p:cNvPr id="1037" name="Picture 13" descr="http://www.sco2-flex.eu/wp-content/uploads/2018/04/EDF_logo_%C3%89lectricit%C3%A9_de_France-1024x435.png">
            <a:extLst>
              <a:ext uri="{FF2B5EF4-FFF2-40B4-BE49-F238E27FC236}">
                <a16:creationId xmlns:a16="http://schemas.microsoft.com/office/drawing/2014/main" id="{B5C8D319-218E-44DD-95D6-07E6FE108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286" y="1116493"/>
            <a:ext cx="2039059" cy="86624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sco2-flex.eu/wp-content/uploads/2018/04/bhge_lg_lgtblu_rgb_grd-1024x483.png">
            <a:extLst>
              <a:ext uri="{FF2B5EF4-FFF2-40B4-BE49-F238E27FC236}">
                <a16:creationId xmlns:a16="http://schemas.microsoft.com/office/drawing/2014/main" id="{6E7108D6-D8EC-4D75-89B5-6B686C685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142" y="2108937"/>
            <a:ext cx="1644596" cy="77575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sco2-flex.eu/wp-content/uploads/2018/04/nlYyuMe-279x300.png">
            <a:extLst>
              <a:ext uri="{FF2B5EF4-FFF2-40B4-BE49-F238E27FC236}">
                <a16:creationId xmlns:a16="http://schemas.microsoft.com/office/drawing/2014/main" id="{1991A210-DF1F-4659-98DA-40675A5BC7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5" y="3166079"/>
            <a:ext cx="882474" cy="948896"/>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http://www.sco2-flex.eu/wp-content/uploads/2018/03/Rina-CSM_Logo1-1024x734.jpg">
            <a:extLst>
              <a:ext uri="{FF2B5EF4-FFF2-40B4-BE49-F238E27FC236}">
                <a16:creationId xmlns:a16="http://schemas.microsoft.com/office/drawing/2014/main" id="{DF872A4D-008C-42DF-B6CC-88DEAEB29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2016" y="3080665"/>
            <a:ext cx="1260870" cy="903842"/>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http://www.sco2-flex.eu/wp-content/uploads/2018/04/CVR_logo_text_3000-1024x258.png">
            <a:extLst>
              <a:ext uri="{FF2B5EF4-FFF2-40B4-BE49-F238E27FC236}">
                <a16:creationId xmlns:a16="http://schemas.microsoft.com/office/drawing/2014/main" id="{FDCB1844-30C0-4436-A899-547C6CFF8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2142" y="4658286"/>
            <a:ext cx="2039060" cy="51365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www.sco2-flex.eu/wp-content/uploads/2018/04/Fives_logotype_1-COLOR_PURPLE_55mm.png">
            <a:extLst>
              <a:ext uri="{FF2B5EF4-FFF2-40B4-BE49-F238E27FC236}">
                <a16:creationId xmlns:a16="http://schemas.microsoft.com/office/drawing/2014/main" id="{6EF129B2-0C13-4CD7-B85D-8A7C074417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118" y="2133283"/>
            <a:ext cx="1020863" cy="747586"/>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http://www.sco2-flex.eu/wp-content/uploads/2018/04/logotipo-zabala_original-1.png">
            <a:extLst>
              <a:ext uri="{FF2B5EF4-FFF2-40B4-BE49-F238E27FC236}">
                <a16:creationId xmlns:a16="http://schemas.microsoft.com/office/drawing/2014/main" id="{2908DFB5-13B5-47F9-B28B-7F17625330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8423" y="3956282"/>
            <a:ext cx="1485558" cy="434526"/>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http://www.sco2-flex.eu/wp-content/uploads/2018/04/Logo_Politecnico_Milano.png">
            <a:extLst>
              <a:ext uri="{FF2B5EF4-FFF2-40B4-BE49-F238E27FC236}">
                <a16:creationId xmlns:a16="http://schemas.microsoft.com/office/drawing/2014/main" id="{803764A3-1A7F-4B8E-A578-D2E942760CB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8423" y="2505607"/>
            <a:ext cx="1291121" cy="948896"/>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http://www.sco2-flex.eu/wp-content/uploads/2018/04/ude-logo_en.png">
            <a:extLst>
              <a:ext uri="{FF2B5EF4-FFF2-40B4-BE49-F238E27FC236}">
                <a16:creationId xmlns:a16="http://schemas.microsoft.com/office/drawing/2014/main" id="{0B8482A5-B3C6-4EEE-B206-A1C69B7B7DF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0292" y="4719574"/>
            <a:ext cx="1451490" cy="561663"/>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http://www.sco2-flex.eu/wp-content/uploads/2018/04/unistuttgart_logo_deutsch_cmyk-01.png">
            <a:extLst>
              <a:ext uri="{FF2B5EF4-FFF2-40B4-BE49-F238E27FC236}">
                <a16:creationId xmlns:a16="http://schemas.microsoft.com/office/drawing/2014/main" id="{F2A10575-A49A-4E8A-B54A-1476EC3660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395" y="5458377"/>
            <a:ext cx="2039060" cy="513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43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sCO</a:t>
            </a:r>
            <a:r>
              <a:rPr lang="en-US" baseline="-25000" dirty="0"/>
              <a:t>2</a:t>
            </a:r>
            <a:r>
              <a:rPr lang="en-US" dirty="0"/>
              <a:t>-Flex</a:t>
            </a:r>
            <a:r>
              <a:rPr lang="en-GB" dirty="0"/>
              <a:t> Alliance</a:t>
            </a:r>
          </a:p>
        </p:txBody>
      </p:sp>
      <p:sp>
        <p:nvSpPr>
          <p:cNvPr id="8" name="Text Placeholder 7">
            <a:extLst>
              <a:ext uri="{FF2B5EF4-FFF2-40B4-BE49-F238E27FC236}">
                <a16:creationId xmlns:a16="http://schemas.microsoft.com/office/drawing/2014/main" id="{84BEDC6E-CA55-4C1C-A9A7-526AE3890606}"/>
              </a:ext>
            </a:extLst>
          </p:cNvPr>
          <p:cNvSpPr>
            <a:spLocks noGrp="1"/>
          </p:cNvSpPr>
          <p:nvPr>
            <p:ph type="body" sz="quarter" idx="10"/>
          </p:nvPr>
        </p:nvSpPr>
        <p:spPr/>
        <p:txBody>
          <a:bodyPr/>
          <a:lstStyle/>
          <a:p>
            <a:r>
              <a:rPr lang="en-US" sz="2000" b="1" dirty="0"/>
              <a:t>Increased sCO2-related knowledge: </a:t>
            </a:r>
          </a:p>
          <a:p>
            <a:pPr>
              <a:lnSpc>
                <a:spcPct val="150000"/>
              </a:lnSpc>
            </a:pPr>
            <a:r>
              <a:rPr lang="en-US" sz="2000" dirty="0"/>
              <a:t>following the </a:t>
            </a:r>
            <a:r>
              <a:rPr lang="en-US" sz="2000" dirty="0">
                <a:hlinkClick r:id="rId2"/>
              </a:rPr>
              <a:t>sCO2-HeRo project</a:t>
            </a:r>
            <a:r>
              <a:rPr lang="en-US" sz="2000" dirty="0"/>
              <a:t>, the sCO2-Flex partners will contribute to the overall enhancement of the knowledge basis in the field of sCO2, at national and EU levels and at academic and industrial level. The European Alliance is dedicated to sCO2-based technologies as well as the ambitious goals of organizing several workshops and webinars dedicated to sCO2 helping to </a:t>
            </a:r>
            <a:r>
              <a:rPr lang="en-US" sz="2000" b="1" dirty="0"/>
              <a:t>foster dialogue and knowledge-sharing at EU level.</a:t>
            </a:r>
          </a:p>
          <a:p>
            <a:endParaRPr lang="en-US" sz="2400" b="1" dirty="0"/>
          </a:p>
          <a:p>
            <a:endParaRPr lang="en-US" sz="2400" b="1" dirty="0"/>
          </a:p>
          <a:p>
            <a:endParaRPr lang="en-US" sz="2400" b="1" dirty="0"/>
          </a:p>
        </p:txBody>
      </p:sp>
      <p:sp>
        <p:nvSpPr>
          <p:cNvPr id="2" name="Foliennummernplatzhalter 1"/>
          <p:cNvSpPr>
            <a:spLocks noGrp="1"/>
          </p:cNvSpPr>
          <p:nvPr>
            <p:ph type="sldNum" sz="quarter" idx="12"/>
          </p:nvPr>
        </p:nvSpPr>
        <p:spPr/>
        <p:txBody>
          <a:bodyPr/>
          <a:lstStyle/>
          <a:p>
            <a:fld id="{90E791AF-9CA2-E049-84C1-45208E7CD0E8}" type="slidenum">
              <a:rPr lang="fr-FR" smtClean="0"/>
              <a:pPr/>
              <a:t>7</a:t>
            </a:fld>
            <a:endParaRPr lang="fr-FR" dirty="0"/>
          </a:p>
        </p:txBody>
      </p:sp>
      <p:sp>
        <p:nvSpPr>
          <p:cNvPr id="3" name="Datumsplatzhalter 2"/>
          <p:cNvSpPr>
            <a:spLocks noGrp="1"/>
          </p:cNvSpPr>
          <p:nvPr>
            <p:ph type="dt" sz="half" idx="13"/>
          </p:nvPr>
        </p:nvSpPr>
        <p:spPr/>
        <p:txBody>
          <a:bodyPr/>
          <a:lstStyle/>
          <a:p>
            <a:fld id="{971E5E74-1D9F-D945-A6E6-D4432191A34C}" type="datetimeFigureOut">
              <a:rPr lang="de-DE" smtClean="0"/>
              <a:pPr/>
              <a:t>11.07.2018</a:t>
            </a:fld>
            <a:endParaRPr lang="de-DE" dirty="0"/>
          </a:p>
        </p:txBody>
      </p:sp>
      <p:sp>
        <p:nvSpPr>
          <p:cNvPr id="9" name="Text Placeholder 8">
            <a:extLst>
              <a:ext uri="{FF2B5EF4-FFF2-40B4-BE49-F238E27FC236}">
                <a16:creationId xmlns:a16="http://schemas.microsoft.com/office/drawing/2014/main" id="{7BC8768F-EEBE-40F8-BF4D-073658BE11C1}"/>
              </a:ext>
            </a:extLst>
          </p:cNvPr>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59726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D520D8-5F0B-40BE-8C68-7E3249CDB6A1}"/>
              </a:ext>
            </a:extLst>
          </p:cNvPr>
          <p:cNvSpPr>
            <a:spLocks noGrp="1"/>
          </p:cNvSpPr>
          <p:nvPr>
            <p:ph type="sldNum" sz="quarter" idx="12"/>
          </p:nvPr>
        </p:nvSpPr>
        <p:spPr/>
        <p:txBody>
          <a:bodyPr/>
          <a:lstStyle/>
          <a:p>
            <a:fld id="{90E791AF-9CA2-E049-84C1-45208E7CD0E8}" type="slidenum">
              <a:rPr lang="fr-FR" smtClean="0"/>
              <a:pPr/>
              <a:t>8</a:t>
            </a:fld>
            <a:endParaRPr lang="fr-FR" dirty="0"/>
          </a:p>
        </p:txBody>
      </p:sp>
      <p:sp>
        <p:nvSpPr>
          <p:cNvPr id="5" name="Date Placeholder 4">
            <a:extLst>
              <a:ext uri="{FF2B5EF4-FFF2-40B4-BE49-F238E27FC236}">
                <a16:creationId xmlns:a16="http://schemas.microsoft.com/office/drawing/2014/main" id="{E9B956F0-6C4C-408A-A606-13E866D6A4A7}"/>
              </a:ext>
            </a:extLst>
          </p:cNvPr>
          <p:cNvSpPr>
            <a:spLocks noGrp="1"/>
          </p:cNvSpPr>
          <p:nvPr>
            <p:ph type="dt" sz="half" idx="14"/>
          </p:nvPr>
        </p:nvSpPr>
        <p:spPr/>
        <p:txBody>
          <a:bodyPr/>
          <a:lstStyle/>
          <a:p>
            <a:fld id="{2D79945E-FE03-47E6-9F7C-F44E4F522815}" type="datetime1">
              <a:rPr lang="de-DE" smtClean="0"/>
              <a:t>11.07.2018</a:t>
            </a:fld>
            <a:endParaRPr lang="de-DE" dirty="0"/>
          </a:p>
        </p:txBody>
      </p:sp>
      <p:sp>
        <p:nvSpPr>
          <p:cNvPr id="9" name="Text Placeholder 8">
            <a:extLst>
              <a:ext uri="{FF2B5EF4-FFF2-40B4-BE49-F238E27FC236}">
                <a16:creationId xmlns:a16="http://schemas.microsoft.com/office/drawing/2014/main" id="{0284DF65-84C3-4996-B1ED-7B9262E8FC21}"/>
              </a:ext>
            </a:extLst>
          </p:cNvPr>
          <p:cNvSpPr>
            <a:spLocks noGrp="1"/>
          </p:cNvSpPr>
          <p:nvPr>
            <p:ph type="body" sz="quarter" idx="15"/>
          </p:nvPr>
        </p:nvSpPr>
        <p:spPr/>
        <p:txBody>
          <a:bodyPr/>
          <a:lstStyle/>
          <a:p>
            <a:endParaRPr lang="en-GB"/>
          </a:p>
        </p:txBody>
      </p:sp>
      <p:sp>
        <p:nvSpPr>
          <p:cNvPr id="3" name="Text Placeholder 2">
            <a:extLst>
              <a:ext uri="{FF2B5EF4-FFF2-40B4-BE49-F238E27FC236}">
                <a16:creationId xmlns:a16="http://schemas.microsoft.com/office/drawing/2014/main" id="{1F9638E0-699A-46C4-BBC9-DBFA82596D9A}"/>
              </a:ext>
            </a:extLst>
          </p:cNvPr>
          <p:cNvSpPr>
            <a:spLocks noGrp="1"/>
          </p:cNvSpPr>
          <p:nvPr>
            <p:ph type="body" sz="quarter" idx="10"/>
          </p:nvPr>
        </p:nvSpPr>
        <p:spPr>
          <a:xfrm>
            <a:off x="720091" y="1707031"/>
            <a:ext cx="4800176" cy="4275668"/>
          </a:xfrm>
        </p:spPr>
        <p:txBody>
          <a:bodyPr/>
          <a:lstStyle/>
          <a:p>
            <a:pPr>
              <a:lnSpc>
                <a:spcPct val="100000"/>
              </a:lnSpc>
            </a:pPr>
            <a:r>
              <a:rPr lang="en-US" sz="2400" b="1" dirty="0"/>
              <a:t>sCO</a:t>
            </a:r>
            <a:r>
              <a:rPr lang="en-US" sz="2400" b="1" baseline="-25000" dirty="0"/>
              <a:t>2</a:t>
            </a:r>
            <a:r>
              <a:rPr lang="en-US" sz="2400" b="1" dirty="0"/>
              <a:t>-Flex Website</a:t>
            </a:r>
            <a:endParaRPr lang="en-US" sz="2400" dirty="0"/>
          </a:p>
          <a:p>
            <a:pPr>
              <a:lnSpc>
                <a:spcPct val="100000"/>
              </a:lnSpc>
            </a:pPr>
            <a:r>
              <a:rPr lang="en-GB" sz="2400" b="1" dirty="0">
                <a:hlinkClick r:id="rId2"/>
              </a:rPr>
              <a:t>http://www.sco2-flex.eu</a:t>
            </a:r>
            <a:r>
              <a:rPr lang="en-GB" sz="2400" b="1" dirty="0"/>
              <a:t> </a:t>
            </a:r>
          </a:p>
          <a:p>
            <a:pPr>
              <a:lnSpc>
                <a:spcPct val="100000"/>
              </a:lnSpc>
            </a:pPr>
            <a:endParaRPr lang="en-GB" b="1" dirty="0"/>
          </a:p>
          <a:p>
            <a:pPr>
              <a:lnSpc>
                <a:spcPct val="100000"/>
              </a:lnSpc>
            </a:pPr>
            <a:r>
              <a:rPr lang="en-GB" sz="2000" b="1" dirty="0"/>
              <a:t>Follow on</a:t>
            </a:r>
          </a:p>
          <a:p>
            <a:pPr>
              <a:lnSpc>
                <a:spcPct val="100000"/>
              </a:lnSpc>
            </a:pPr>
            <a:r>
              <a:rPr lang="en-GB" b="1" dirty="0"/>
              <a:t>Twitter: </a:t>
            </a:r>
            <a:r>
              <a:rPr lang="en-GB" b="1" dirty="0">
                <a:hlinkClick r:id="rId3"/>
              </a:rPr>
              <a:t>@</a:t>
            </a:r>
            <a:r>
              <a:rPr lang="en-GB" u="sng" dirty="0">
                <a:hlinkClick r:id="rId3"/>
              </a:rPr>
              <a:t>sco2flex</a:t>
            </a:r>
            <a:r>
              <a:rPr lang="en-GB" u="sng" dirty="0"/>
              <a:t> </a:t>
            </a:r>
            <a:endParaRPr lang="en-GB" b="1" dirty="0"/>
          </a:p>
          <a:p>
            <a:pPr>
              <a:lnSpc>
                <a:spcPct val="100000"/>
              </a:lnSpc>
              <a:spcBef>
                <a:spcPts val="600"/>
              </a:spcBef>
            </a:pPr>
            <a:r>
              <a:rPr lang="en-GB" b="1" dirty="0" err="1"/>
              <a:t>Linkedin</a:t>
            </a:r>
            <a:r>
              <a:rPr lang="en-GB" b="1" dirty="0"/>
              <a:t> page:  </a:t>
            </a:r>
            <a:r>
              <a:rPr lang="en-GB" dirty="0">
                <a:hlinkClick r:id="rId4"/>
              </a:rPr>
              <a:t>https://www.linkedin.com/company/28157521</a:t>
            </a:r>
            <a:r>
              <a:rPr lang="en-GB" dirty="0"/>
              <a:t> </a:t>
            </a:r>
            <a:endParaRPr lang="en-GB" b="1" dirty="0"/>
          </a:p>
          <a:p>
            <a:pPr>
              <a:lnSpc>
                <a:spcPct val="100000"/>
              </a:lnSpc>
              <a:spcBef>
                <a:spcPts val="600"/>
              </a:spcBef>
            </a:pPr>
            <a:r>
              <a:rPr lang="en-GB" b="1" dirty="0" err="1"/>
              <a:t>Linkedin</a:t>
            </a:r>
            <a:r>
              <a:rPr lang="en-GB" b="1" dirty="0"/>
              <a:t> group:</a:t>
            </a:r>
          </a:p>
          <a:p>
            <a:pPr>
              <a:lnSpc>
                <a:spcPct val="100000"/>
              </a:lnSpc>
              <a:spcBef>
                <a:spcPts val="600"/>
              </a:spcBef>
            </a:pPr>
            <a:r>
              <a:rPr lang="en-GB" dirty="0">
                <a:hlinkClick r:id="rId5"/>
              </a:rPr>
              <a:t>https://www.linkedin.com/groups/12100887</a:t>
            </a:r>
            <a:r>
              <a:rPr lang="en-GB" dirty="0"/>
              <a:t> </a:t>
            </a:r>
          </a:p>
          <a:p>
            <a:pPr>
              <a:lnSpc>
                <a:spcPct val="100000"/>
              </a:lnSpc>
            </a:pPr>
            <a:endParaRPr lang="en-GB" b="1" dirty="0"/>
          </a:p>
          <a:p>
            <a:endParaRPr lang="en-GB" b="1" dirty="0"/>
          </a:p>
          <a:p>
            <a:endParaRPr lang="en-GB" b="1" dirty="0"/>
          </a:p>
        </p:txBody>
      </p:sp>
      <p:sp>
        <p:nvSpPr>
          <p:cNvPr id="2" name="Title 1">
            <a:extLst>
              <a:ext uri="{FF2B5EF4-FFF2-40B4-BE49-F238E27FC236}">
                <a16:creationId xmlns:a16="http://schemas.microsoft.com/office/drawing/2014/main" id="{911DEA23-0044-4EB1-8B0F-BC9581220B45}"/>
              </a:ext>
            </a:extLst>
          </p:cNvPr>
          <p:cNvSpPr>
            <a:spLocks noGrp="1"/>
          </p:cNvSpPr>
          <p:nvPr>
            <p:ph type="title"/>
          </p:nvPr>
        </p:nvSpPr>
        <p:spPr/>
        <p:txBody>
          <a:bodyPr/>
          <a:lstStyle/>
          <a:p>
            <a:r>
              <a:rPr lang="en-GB" dirty="0"/>
              <a:t>More information</a:t>
            </a:r>
          </a:p>
        </p:txBody>
      </p:sp>
      <p:sp>
        <p:nvSpPr>
          <p:cNvPr id="10" name="Text Placeholder 9">
            <a:extLst>
              <a:ext uri="{FF2B5EF4-FFF2-40B4-BE49-F238E27FC236}">
                <a16:creationId xmlns:a16="http://schemas.microsoft.com/office/drawing/2014/main" id="{63604C08-50D2-4EB8-B1A4-1C1D16B5CE35}"/>
              </a:ext>
            </a:extLst>
          </p:cNvPr>
          <p:cNvSpPr>
            <a:spLocks noGrp="1"/>
          </p:cNvSpPr>
          <p:nvPr>
            <p:ph type="body" sz="quarter" idx="16"/>
          </p:nvPr>
        </p:nvSpPr>
        <p:spPr>
          <a:xfrm>
            <a:off x="5802488" y="1707031"/>
            <a:ext cx="3055761" cy="4275138"/>
          </a:xfrm>
        </p:spPr>
        <p:txBody>
          <a:bodyPr/>
          <a:lstStyle/>
          <a:p>
            <a:pPr marL="0" indent="0">
              <a:buNone/>
            </a:pPr>
            <a:r>
              <a:rPr lang="en-GB" sz="2400" b="1" dirty="0"/>
              <a:t>Contact: </a:t>
            </a:r>
          </a:p>
          <a:p>
            <a:pPr marL="0" indent="0">
              <a:buNone/>
            </a:pPr>
            <a:endParaRPr lang="en-GB" b="1" dirty="0"/>
          </a:p>
          <a:p>
            <a:pPr marL="0" indent="0">
              <a:buNone/>
            </a:pPr>
            <a:r>
              <a:rPr lang="en-GB" b="1" dirty="0"/>
              <a:t>Project Coordinator </a:t>
            </a:r>
            <a:r>
              <a:rPr lang="en-US" b="1" dirty="0"/>
              <a:t>Albannie </a:t>
            </a:r>
            <a:r>
              <a:rPr lang="en-US" b="1" dirty="0" err="1"/>
              <a:t>Cagnac</a:t>
            </a:r>
            <a:endParaRPr lang="en-US" b="1" dirty="0"/>
          </a:p>
          <a:p>
            <a:pPr marL="0" indent="0">
              <a:buNone/>
            </a:pPr>
            <a:r>
              <a:rPr lang="en-US" dirty="0"/>
              <a:t>Email: </a:t>
            </a:r>
            <a:r>
              <a:rPr lang="en-US" dirty="0">
                <a:hlinkClick r:id="rId6"/>
              </a:rPr>
              <a:t>albannie.cagnac-1@edf.fr</a:t>
            </a:r>
            <a:endParaRPr lang="en-GB" dirty="0"/>
          </a:p>
          <a:p>
            <a:pPr marL="0" indent="0">
              <a:buNone/>
            </a:pPr>
            <a:endParaRPr lang="en-GB" dirty="0"/>
          </a:p>
          <a:p>
            <a:pPr marL="0" indent="0">
              <a:buNone/>
            </a:pPr>
            <a:r>
              <a:rPr lang="en-GB" b="1" dirty="0"/>
              <a:t>sCO2-Flex Secretariat</a:t>
            </a:r>
          </a:p>
          <a:p>
            <a:pPr marL="0" indent="0">
              <a:buNone/>
            </a:pPr>
            <a:r>
              <a:rPr lang="en-GB" dirty="0"/>
              <a:t>Email: </a:t>
            </a:r>
            <a:r>
              <a:rPr lang="en-GB" dirty="0">
                <a:hlinkClick r:id="rId7"/>
              </a:rPr>
              <a:t>info@sco2-flex.eu</a:t>
            </a:r>
            <a:r>
              <a:rPr lang="en-GB" dirty="0"/>
              <a:t>  </a:t>
            </a:r>
          </a:p>
          <a:p>
            <a:pPr marL="0" indent="0">
              <a:buNone/>
            </a:pPr>
            <a:endParaRPr lang="en-US" dirty="0"/>
          </a:p>
        </p:txBody>
      </p:sp>
    </p:spTree>
    <p:extLst>
      <p:ext uri="{BB962C8B-B14F-4D97-AF65-F5344CB8AC3E}">
        <p14:creationId xmlns:p14="http://schemas.microsoft.com/office/powerpoint/2010/main" val="22868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90E791AF-9CA2-E049-84C1-45208E7CD0E8}" type="slidenum">
              <a:rPr lang="fr-FR" smtClean="0"/>
              <a:pPr/>
              <a:t>9</a:t>
            </a:fld>
            <a:endParaRPr lang="fr-FR" dirty="0"/>
          </a:p>
        </p:txBody>
      </p:sp>
      <p:sp>
        <p:nvSpPr>
          <p:cNvPr id="3" name="Datumsplatzhalter 2"/>
          <p:cNvSpPr>
            <a:spLocks noGrp="1"/>
          </p:cNvSpPr>
          <p:nvPr>
            <p:ph type="dt" sz="half" idx="13"/>
          </p:nvPr>
        </p:nvSpPr>
        <p:spPr/>
        <p:txBody>
          <a:bodyPr/>
          <a:lstStyle/>
          <a:p>
            <a:fld id="{971E5E74-1D9F-D945-A6E6-D4432191A34C}" type="datetimeFigureOut">
              <a:rPr lang="de-DE" smtClean="0"/>
              <a:pPr/>
              <a:t>11.07.2018</a:t>
            </a:fld>
            <a:endParaRPr lang="de-DE" dirty="0"/>
          </a:p>
        </p:txBody>
      </p:sp>
      <p:sp>
        <p:nvSpPr>
          <p:cNvPr id="4" name="Titel 3"/>
          <p:cNvSpPr>
            <a:spLocks noGrp="1"/>
          </p:cNvSpPr>
          <p:nvPr>
            <p:ph type="title"/>
          </p:nvPr>
        </p:nvSpPr>
        <p:spPr/>
        <p:txBody>
          <a:bodyPr/>
          <a:lstStyle/>
          <a:p>
            <a:endParaRPr lang="de-DE"/>
          </a:p>
        </p:txBody>
      </p:sp>
      <p:sp>
        <p:nvSpPr>
          <p:cNvPr id="5" name="Textplatzhalter 4"/>
          <p:cNvSpPr>
            <a:spLocks noGrp="1"/>
          </p:cNvSpPr>
          <p:nvPr>
            <p:ph type="body" sz="quarter" idx="15"/>
          </p:nvPr>
        </p:nvSpPr>
        <p:spPr/>
        <p:txBody>
          <a:bodyPr/>
          <a:lstStyle/>
          <a:p>
            <a:endParaRPr lang="de-DE"/>
          </a:p>
        </p:txBody>
      </p:sp>
      <p:sp>
        <p:nvSpPr>
          <p:cNvPr id="6" name="Textplatzhalter 5"/>
          <p:cNvSpPr>
            <a:spLocks noGrp="1"/>
          </p:cNvSpPr>
          <p:nvPr>
            <p:ph type="body" sz="quarter" idx="16"/>
          </p:nvPr>
        </p:nvSpPr>
        <p:spPr/>
        <p:txBody>
          <a:bodyPr/>
          <a:lstStyle/>
          <a:p>
            <a:endParaRPr lang="de-DE"/>
          </a:p>
        </p:txBody>
      </p:sp>
      <p:sp>
        <p:nvSpPr>
          <p:cNvPr id="7" name="Textplatzhalter 6"/>
          <p:cNvSpPr>
            <a:spLocks noGrp="1"/>
          </p:cNvSpPr>
          <p:nvPr>
            <p:ph type="body" sz="quarter" idx="17"/>
          </p:nvPr>
        </p:nvSpPr>
        <p:spPr/>
        <p:txBody>
          <a:bodyPr/>
          <a:lstStyle/>
          <a:p>
            <a:endParaRPr lang="de-DE"/>
          </a:p>
        </p:txBody>
      </p:sp>
      <p:sp>
        <p:nvSpPr>
          <p:cNvPr id="8" name="Bildplatzhalter 7"/>
          <p:cNvSpPr>
            <a:spLocks noGrp="1"/>
          </p:cNvSpPr>
          <p:nvPr>
            <p:ph type="pic" sz="quarter" idx="18"/>
          </p:nvPr>
        </p:nvSpPr>
        <p:spPr/>
      </p:sp>
    </p:spTree>
    <p:extLst>
      <p:ext uri="{BB962C8B-B14F-4D97-AF65-F5344CB8AC3E}">
        <p14:creationId xmlns:p14="http://schemas.microsoft.com/office/powerpoint/2010/main" val="1568079850"/>
      </p:ext>
    </p:extLst>
  </p:cSld>
  <p:clrMapOvr>
    <a:masterClrMapping/>
  </p:clrMapOvr>
</p:sld>
</file>

<file path=ppt/theme/theme1.xml><?xml version="1.0" encoding="utf-8"?>
<a:theme xmlns:a="http://schemas.openxmlformats.org/drawingml/2006/main" name="sCO2-flex">
  <a:themeElements>
    <a:clrScheme name="sCO2-flex">
      <a:dk1>
        <a:srgbClr val="435A68"/>
      </a:dk1>
      <a:lt1>
        <a:srgbClr val="FFFFFF"/>
      </a:lt1>
      <a:dk2>
        <a:srgbClr val="273840"/>
      </a:dk2>
      <a:lt2>
        <a:srgbClr val="E7E6E6"/>
      </a:lt2>
      <a:accent1>
        <a:srgbClr val="0097B9"/>
      </a:accent1>
      <a:accent2>
        <a:srgbClr val="14A2D0"/>
      </a:accent2>
      <a:accent3>
        <a:srgbClr val="15AEE0"/>
      </a:accent3>
      <a:accent4>
        <a:srgbClr val="445B67"/>
      </a:accent4>
      <a:accent5>
        <a:srgbClr val="28373F"/>
      </a:accent5>
      <a:accent6>
        <a:srgbClr val="A5A4A5"/>
      </a:accent6>
      <a:hlink>
        <a:srgbClr val="0097B9"/>
      </a:hlink>
      <a:folHlink>
        <a:srgbClr val="0C627E"/>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etekina.potx" id="{1E606B7E-0235-8543-8A21-DA6F8A6BE1A7}" vid="{AC3D4F81-C94E-7446-A58F-127DCAF668B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sCO2-flex.thmx</Template>
  <TotalTime>109</TotalTime>
  <Words>338</Words>
  <Application>Microsoft Office PowerPoint</Application>
  <PresentationFormat>On-screen Show (4:3)</PresentationFormat>
  <Paragraphs>69</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Khand</vt:lpstr>
      <vt:lpstr>sCO2-flex</vt:lpstr>
      <vt:lpstr>Supporting the electricity system</vt:lpstr>
      <vt:lpstr>What is sCO2-Flex?</vt:lpstr>
      <vt:lpstr>The challenge</vt:lpstr>
      <vt:lpstr>Project Objectives</vt:lpstr>
      <vt:lpstr>Work flow of the project</vt:lpstr>
      <vt:lpstr>sCO2-Flex Consortium</vt:lpstr>
      <vt:lpstr>sCO2-Flex Alliance</vt:lpstr>
      <vt:lpstr>More information</vt:lpstr>
      <vt:lpstr>PowerPoint Presentation</vt:lpstr>
    </vt:vector>
  </TitlesOfParts>
  <Manager/>
  <Company>European Science Communication Institute (ESCI)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sCO2-flex</dc:title>
  <dc:subject/>
  <dc:creator/>
  <cp:keywords/>
  <dc:description/>
  <cp:lastModifiedBy>citrix</cp:lastModifiedBy>
  <cp:revision>98</cp:revision>
  <dcterms:created xsi:type="dcterms:W3CDTF">2017-09-26T12:23:43Z</dcterms:created>
  <dcterms:modified xsi:type="dcterms:W3CDTF">2018-07-11T17:43:37Z</dcterms:modified>
  <cp:category/>
</cp:coreProperties>
</file>